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Lst>
  <p:sldSz cy="5143500" cx="9144000"/>
  <p:notesSz cx="6858000" cy="9144000"/>
  <p:embeddedFontLst>
    <p:embeddedFont>
      <p:font typeface="Franklin Gothic"/>
      <p:bold r:id="rId1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571053-376A-4A07-85B7-2A8C3F706297}">
  <a:tblStyle styleId="{E7571053-376A-4A07-85B7-2A8C3F70629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BBBDE62-87B8-4BA4-AA50-0A91D8BCB03C}"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FranklinGothic-bold.fntdata"/><Relationship Id="rId131" Type="http://schemas.openxmlformats.org/officeDocument/2006/relationships/slide" Target="slides/slide125.xml"/><Relationship Id="rId130" Type="http://schemas.openxmlformats.org/officeDocument/2006/relationships/slide" Target="slides/slide12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efd3bbbb0b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efd3bbbb0b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2b1a478c21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2b1a478c21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77b397bc60b2df8d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77b397bc60b2df8d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ef99df29e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1ef99df29e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30ec0bdb5e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30ec0bdb5e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0ec0bdb5e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30ec0bdb5e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31024628680_7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31024628680_7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30fbd38cac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30fbd38cac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30fbd38caca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30fbd38caca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 HTS, Simon: studentkåren östersund, Alfred studentkåren i skövde, Alicia SUS, Felicia Halmstad, Jonathan Karlstad, Sanela några kårer i Lund</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30fbd38caca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30fbd38caca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alicia</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30fbd38caca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30fbd38caca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30fbd38caca_3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30fbd38caca_3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alicia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92675725e3_4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92675725e3_4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30fbd38caca_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30fbd38caca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30fbd38caca_3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30fbd38caca_3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alicia</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30fbd38caca_3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g30fbd38caca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30fbd38caca_3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30fbd38caca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alicia</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30fbd38caca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30fbd38caca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31024628680_8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31024628680_8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31024628680_8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31024628680_8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31024628680_8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31024628680_8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31024628680_8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31024628680_8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31024628680_9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31024628680_9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efd3bbbb0b_4_4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efd3bbbb0b_4_4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31024628680_9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31024628680_9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johanna</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2b40c14728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2b40c14728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30ec0bdb5e9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30ec0bdb5e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92a208a650_0_20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292a208a65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1efceb00292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1efceb0029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g30c096b328a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6" name="Google Shape;1516;g30c096b328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92675725e3_4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92675725e3_4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92675725e3_4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92675725e3_4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0f4da797b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0f4da797b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0f4da797b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0f4da797b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910a17d5d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910a17d5d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910a17d5d3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910a17d5d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0c096b328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0c096b328a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c096b328a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0c096b32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0d70cb6391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0d70cb639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0d70cb6391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0d70cb6391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0d70cb639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0d70cb639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Omfördelning takbelopp 217 mnkr minskning - 100 mnkr omfördelning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0f20c5d1c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0f20c5d1c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Omfördelning takbelopp 217 mnkr minskning - 100 mnkr omfördelning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0d70cb6391_1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0d70cb6391_1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Detaljreglering lärarutbildning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0ea446b1d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0ea446b1d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0ceffeb563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0ceffeb563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0c096b328a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0c096b328a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0c096b328a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0c096b328a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efceb0029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1efceb0029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2b1a478c21_0_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2b1a478c2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0c096b328a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0c096b328a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br>
              <a:rPr lang="sv"/>
            </a:br>
            <a:r>
              <a:rPr lang="sv"/>
              <a:t>Bostadsrapport! Nämn att det är kul att se spridningen hos medlemskårerna och många av dem i media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0c096b328a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0c096b328a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c096b328a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0c096b328a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0ceffeb563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0ceffeb563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0ceffeb563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0ceffeb563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br>
              <a:rPr lang="sv"/>
            </a:br>
            <a:r>
              <a:rPr lang="sv"/>
              <a:t>diverse möten (inte fördjupa)</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0ceffeb563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0ceffeb563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0ceffeb563_0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0ceffeb563_0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br>
              <a:rPr lang="sv"/>
            </a:br>
            <a:r>
              <a:rPr lang="sv"/>
              <a:t>Förmedla att det är ett hårt slag mot studentrörelsen och lite historisk -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0ea446b1d3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0ea446b1d3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br>
              <a:rPr lang="sv"/>
            </a:br>
            <a:br>
              <a:rPr lang="sv"/>
            </a:br>
            <a:r>
              <a:rPr lang="sv"/>
              <a:t>- när kårobligatoriet avskaffades fick studentkårerna en tredjdedel av det utlovade</a:t>
            </a:r>
            <a:br>
              <a:rPr lang="sv"/>
            </a:br>
            <a:r>
              <a:rPr lang="sv"/>
              <a:t>- när UKÄ analyserade studentinflytandets förutsättningar några år efter kårobligatoriets avskaffande, bedömde de att en tre eller fyrafaldigad ökning behövdes för att täcka kostnaderna</a:t>
            </a:r>
            <a:br>
              <a:rPr lang="sv"/>
            </a:br>
            <a:r>
              <a:rPr lang="sv"/>
              <a:t>- och 2026 landar vi under 2017 års nivåer i fasta priser. Det lägsta stödet på 15 år.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0ceffeb563_0_1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0ceffeb563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a:p>
            <a:pPr indent="0" lvl="0" marL="0" rtl="0" algn="l">
              <a:spcBef>
                <a:spcPts val="0"/>
              </a:spcBef>
              <a:spcAft>
                <a:spcPts val="0"/>
              </a:spcAft>
              <a:buNone/>
            </a:pPr>
            <a:r>
              <a:rPr lang="sv"/>
              <a:t>Handuppräckning har ni mejlat politiker`.</a:t>
            </a:r>
            <a:endParaRPr/>
          </a:p>
          <a:p>
            <a:pPr indent="0" lvl="0" marL="0" rtl="0" algn="l">
              <a:spcBef>
                <a:spcPts val="0"/>
              </a:spcBef>
              <a:spcAft>
                <a:spcPts val="0"/>
              </a:spcAft>
              <a:buNone/>
            </a:pPr>
            <a:r>
              <a:rPr lang="sv"/>
              <a:t>Det är inte för sent ännu</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0ceffeb563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0ceffeb563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0c096b328a_0_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0c096b328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0ceffeb563_0_1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0ceffeb563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0d70cb6391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0d70cb6391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0d70cb6391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0d70cb6391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Rasmus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0ceffeb563_0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0ceffeb563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FRÅGOR</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Några av de besök vi gjort! Jätteviktigt för att höra om er verksamhet, era förutsättningar och behov, och ett sätt för er att påverka SFS och vad vi göra!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0c096b328a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0c096b328a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0c096b328a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0c096b328a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Förstår att ni alla kommit hit för att lyssna på en presentation om detta! Den absolut mest spännande punkten på dagordningen!</a:t>
            </a:r>
            <a:br>
              <a:rPr lang="sv"/>
            </a:br>
            <a:r>
              <a:rPr lang="sv"/>
              <a:t>Men viktigt att ge info för att ni ska känna ägandeskap över SFS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0ceffeb563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0ceffeb563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se styrelsehandlingar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0ceffeb563_0_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0ceffeb563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0c096b328a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0c096b328a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kostnadsställe för kostnadsställ. </a:t>
            </a:r>
            <a:r>
              <a:rPr lang="sv">
                <a:solidFill>
                  <a:schemeClr val="dk1"/>
                </a:solidFill>
              </a:rPr>
              <a:t>sedan åtminstånde 2018 6 kr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0c096b328a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0c096b328a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c096b328a_0_1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0c096b328a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0ceffeb563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0ceffeb563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inte jsuterat för inflation, så värt att notera att NÅGOT SKRIV MER</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0f4da797b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0f4da797b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inte jsuterat för inflation, så värt att notera att SFS har nästan hälften så mycket medel nu som 00/01. Anslagen har inte räknats upp, visst hopp 20/21 men åts upp av inflation.</a:t>
            </a:r>
            <a:br>
              <a:rPr lang="sv"/>
            </a:br>
            <a:r>
              <a:rPr lang="sv"/>
              <a:t>Notera att det inte påverkades markant av kårobligatoriets avskaffande. Antekdot om medlemsavgift.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0ceffeb563_0_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0ceffeb563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tipsa om att läsa styrelsehandlingar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0ceffeb563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0ceffeb563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mycket som även är aktuellt för era hemmakårer</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0ceffeb563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0ceffeb563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styrelsehandlingar på hemsidan</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0ec0bdb5e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0ec0bdb5e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Förstår att ni alla kommit hit för att lyssna på en presentation om detta! Den absolut mest spännande punkten på dagordningen!</a:t>
            </a:r>
            <a:br>
              <a:rPr lang="sv"/>
            </a:br>
            <a:r>
              <a:rPr lang="sv"/>
              <a:t>Men viktigt att ge info för att ni ska känna ägandeskap över SFS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77b397bc60b2df8d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77b397bc60b2df8d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0ec0bdb5e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0ec0bdb5e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b077f1483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b077f1483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b077f1483e_3_3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b077f1483e_3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0c096b328a_0_13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0c096b328a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b077f1483e_3_35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b077f1483e_3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efdec32f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efdec32f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efdec32f4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efdec32f4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0ceffeb563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30ceffeb563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0ceffeb563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30ceffeb563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0ceffeb563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30ceffeb563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Adrian</a:t>
            </a:r>
            <a:endParaRPr/>
          </a:p>
          <a:p>
            <a:pPr indent="0" lvl="0" marL="0" rtl="0" algn="l">
              <a:lnSpc>
                <a:spcPct val="115000"/>
              </a:lnSpc>
              <a:spcBef>
                <a:spcPts val="1200"/>
              </a:spcBef>
              <a:spcAft>
                <a:spcPts val="0"/>
              </a:spcAft>
              <a:buClr>
                <a:schemeClr val="dk1"/>
              </a:buClr>
              <a:buSzPts val="1100"/>
              <a:buFont typeface="Arial"/>
              <a:buNone/>
            </a:pPr>
            <a:r>
              <a:rPr lang="sv"/>
              <a:t>Den organisatoriska fokusfrågan består av fyra områden som inkluderar aspekter om hur SFS kan forma verksamheten för att det hållbara engagemanget ska stå i fokus. Det handlar om att SFS ska ha ett inkluderande och hållbart ledarskap, att goda förutsättningar för engagemang finns, att utbildning inom organisationen är systematisk och tillgänglig (även kallat ett levande lärande) samt att engagemang i SFS uppskattas och värdesätts.</a:t>
            </a:r>
            <a:endParaRPr/>
          </a:p>
          <a:p>
            <a:pPr indent="0" lvl="0" marL="0" rtl="0" algn="l">
              <a:spcBef>
                <a:spcPts val="120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0ceffeb563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0ceffeb563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adrian</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0ceffeb563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0ceffeb563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adrian</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sv"/>
              <a:t>I projektplanen så fördjupades och konkretiserades de fyra områdena med en rad ambitioner, vilket handlar om hur SFS kan forma verksamheten för att det hållbara engagemanget ska stå i fokus. Det krävs att SFS ska ha ett inkluderande och hållbart ledarskap med ett tydligt ansvarstagande hos ledaren vad gäller kunskapsutjämning, god kommunikation, utveckling och förståelse för individers förutsättningar och uppgifter, vilket kräver en kultur där ledarskapet genomsyras av öppenhet och delaktighet.</a:t>
            </a:r>
            <a:endParaRPr/>
          </a:p>
          <a:p>
            <a:pPr indent="0" lvl="0" marL="0" rtl="0" algn="l">
              <a:lnSpc>
                <a:spcPct val="115000"/>
              </a:lnSpc>
              <a:spcBef>
                <a:spcPts val="1200"/>
              </a:spcBef>
              <a:spcAft>
                <a:spcPts val="0"/>
              </a:spcAft>
              <a:buClr>
                <a:schemeClr val="dk1"/>
              </a:buClr>
              <a:buSzPts val="1100"/>
              <a:buFont typeface="Arial"/>
              <a:buNone/>
            </a:pPr>
            <a:r>
              <a:rPr lang="sv"/>
              <a:t>Det ska även finnas goda förutsättningar för engagemang, där vi konstant strävar efter att engagemanget fortsatt växer och att förtroendevalda inom organisationen ges goda förutsättningar att fullfölja sina åtaganden. För att engagemanget fortsatt ska växa behövs ett arbete med kontinuitet och rekrytering, dels genom utveckling av verksamheten, och dels genom utveckling av valberedningens arbete. Ytterligare så krävs det stärkta förutsättningar för att ta sig an och genomföra ett förtroendeuppdrag, vilket kan variera utifrån praktiska hinder och den förtroendevaldas livssituation.</a:t>
            </a:r>
            <a:endParaRPr/>
          </a:p>
          <a:p>
            <a:pPr indent="0" lvl="0" marL="0" rtl="0" algn="l">
              <a:lnSpc>
                <a:spcPct val="115000"/>
              </a:lnSpc>
              <a:spcBef>
                <a:spcPts val="1200"/>
              </a:spcBef>
              <a:spcAft>
                <a:spcPts val="0"/>
              </a:spcAft>
              <a:buClr>
                <a:schemeClr val="dk1"/>
              </a:buClr>
              <a:buSzPts val="1100"/>
              <a:buFont typeface="Arial"/>
              <a:buNone/>
            </a:pPr>
            <a:r>
              <a:rPr lang="sv"/>
              <a:t>För ett levande lärande så krävs att utbildningen inom organisationen ska vara systematisk och tillgänglig, för att garantera organisationens fortlevnad och utveckling. Däri krävs överlämning mellan gamla och nya engagerade för att säkerställa att relevant information och olika etablerade arbetssätt inte går förlorade. Alla uppdrag ska ha en ändamålsenlig introduktion, och det ska finnas möjligheter till fortbildning inom olika relevanta områden.</a:t>
            </a:r>
            <a:endParaRPr/>
          </a:p>
          <a:p>
            <a:pPr indent="0" lvl="0" marL="0" rtl="0" algn="l">
              <a:lnSpc>
                <a:spcPct val="115000"/>
              </a:lnSpc>
              <a:spcBef>
                <a:spcPts val="1200"/>
              </a:spcBef>
              <a:spcAft>
                <a:spcPts val="0"/>
              </a:spcAft>
              <a:buClr>
                <a:schemeClr val="dk1"/>
              </a:buClr>
              <a:buSzPts val="1100"/>
              <a:buFont typeface="Arial"/>
              <a:buNone/>
            </a:pPr>
            <a:r>
              <a:rPr lang="sv"/>
              <a:t>Slutligen så krävs det att engagemang i SFS uppskattas och värdesätts för att stärka organisationen och studentrörelsen, eftersom majoriteten av uppdragen inom SFS sker på ideell basis. För att visa uppskattning till de som engagerar sig så arbetar SFS därför med uppskattningssymboler, och för att ge värde till individerna som engagerar sig så finns det en strävan efter att engagemanget i sig är berikande för bland annat erfarenhet, kontaktskapande och kompetens, vilket speglas genom forum, nätverk, och kunskap för kompetensutveckling.</a:t>
            </a:r>
            <a:endParaRPr/>
          </a:p>
          <a:p>
            <a:pPr indent="0" lvl="0" marL="0" rtl="0" algn="l">
              <a:lnSpc>
                <a:spcPct val="115000"/>
              </a:lnSpc>
              <a:spcBef>
                <a:spcPts val="1200"/>
              </a:spcBef>
              <a:spcAft>
                <a:spcPts val="0"/>
              </a:spcAft>
              <a:buClr>
                <a:schemeClr val="dk1"/>
              </a:buClr>
              <a:buSzPts val="1100"/>
              <a:buFont typeface="Arial"/>
              <a:buNone/>
            </a:pPr>
            <a:r>
              <a:rPr lang="sv"/>
              <a:t>På så vis ska SFS bidra till att studentrörelsens deltagare har ett hållbart engagemang, både inom SFS samt inom studentkårerna.</a:t>
            </a:r>
            <a:endParaRPr/>
          </a:p>
          <a:p>
            <a:pPr indent="0" lvl="0" marL="0" rtl="0" algn="l">
              <a:spcBef>
                <a:spcPts val="120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0ceffeb563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0ceffeb563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adrian</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0ceffeb563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0ceffeb563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adrian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0c096b328a_0_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0c096b328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0ceffeb563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0ceffeb563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adrian</a:t>
            </a:r>
            <a:br>
              <a:rPr lang="sv"/>
            </a:br>
            <a:r>
              <a:rPr lang="sv"/>
              <a:t>Texten står för sig själv. Samtyckesruta vid evenemang typ medlemsmötet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0ceffeb563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30ceffeb563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adrian:</a:t>
            </a:r>
            <a:br>
              <a:rPr lang="sv"/>
            </a:br>
            <a:r>
              <a:rPr lang="sv"/>
              <a:t>Inom detta område gjorde vi kampanjen representera mera! Inom Representera mera  så annonserade vi i studenttidningar om studentrepresentantsuppdrag och intervjuade studentrepresentanter och la upp på sociala medier. Det resulterade i en lista där intresserade kunde skriva upp sig för att få info om kommande uppdrag</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0ceffeb563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30ceffeb563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a:solidFill>
                  <a:schemeClr val="dk1"/>
                </a:solidFill>
              </a:rPr>
              <a:t>adrian</a:t>
            </a:r>
            <a:endParaRPr>
              <a:solidFill>
                <a:schemeClr val="dk1"/>
              </a:solidFill>
            </a:endParaRPr>
          </a:p>
          <a:p>
            <a:pPr indent="0" lvl="0" marL="0" rtl="0" algn="l">
              <a:spcBef>
                <a:spcPts val="0"/>
              </a:spcBef>
              <a:spcAft>
                <a:spcPts val="0"/>
              </a:spcAft>
              <a:buClr>
                <a:schemeClr val="dk1"/>
              </a:buClr>
              <a:buSzPts val="1100"/>
              <a:buFont typeface="Arial"/>
              <a:buNone/>
            </a:pPr>
            <a:r>
              <a:rPr lang="sv">
                <a:solidFill>
                  <a:schemeClr val="dk1"/>
                </a:solidFill>
              </a:rPr>
              <a:t>Kommittéledamöter uppmärksammas på FUM med blommor,</a:t>
            </a:r>
            <a:br>
              <a:rPr lang="sv">
                <a:solidFill>
                  <a:schemeClr val="dk1"/>
                </a:solidFill>
              </a:rPr>
            </a:br>
            <a:r>
              <a:rPr lang="sv">
                <a:solidFill>
                  <a:schemeClr val="dk1"/>
                </a:solidFill>
              </a:rPr>
              <a:t>Diplom till studentrepresentanter, styrelseledamöter och kommittéledamöter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sv">
                <a:solidFill>
                  <a:schemeClr val="dk1"/>
                </a:solidFill>
              </a:rPr>
              <a:t>Studentrepresentanter är här idag för att berätta om sina uppdrag, har även varit med på SFS introdag.</a:t>
            </a:r>
            <a:br>
              <a:rPr lang="sv">
                <a:solidFill>
                  <a:schemeClr val="dk1"/>
                </a:solidFill>
              </a:rPr>
            </a:br>
            <a:r>
              <a:rPr lang="sv">
                <a:solidFill>
                  <a:schemeClr val="dk1"/>
                </a:solidFill>
              </a:rPr>
              <a:t>Intromöte för studentrepresentanter anordandes vid terminsstart. </a:t>
            </a:r>
            <a:br>
              <a:rPr lang="sv">
                <a:solidFill>
                  <a:schemeClr val="dk1"/>
                </a:solidFill>
              </a:rPr>
            </a:br>
            <a:r>
              <a:rPr lang="sv">
                <a:solidFill>
                  <a:schemeClr val="dk1"/>
                </a:solidFill>
              </a:rPr>
              <a:t>VI diskuterar om andra former av nätverk eller träffar vore värdefullt</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Kommitt</a:t>
            </a:r>
            <a:r>
              <a:rPr lang="sv"/>
              <a:t>éledamöter och styrelseledamöter uppmärksammas på FUM med blommor,</a:t>
            </a:r>
            <a:br>
              <a:rPr lang="sv"/>
            </a:br>
            <a:r>
              <a:rPr lang="sv"/>
              <a:t>Diplom till studentrepresentanter, styrelseledamöter och kommittéledamöter</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0ceffeb563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30ceffeb563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sz="1400">
                <a:solidFill>
                  <a:schemeClr val="dk1"/>
                </a:solidFill>
                <a:latin typeface="Franklin Gothic"/>
                <a:ea typeface="Franklin Gothic"/>
                <a:cs typeface="Franklin Gothic"/>
                <a:sym typeface="Franklin Gothic"/>
              </a:rPr>
              <a:t>adrian</a:t>
            </a:r>
            <a:endParaRPr sz="1400">
              <a:solidFill>
                <a:schemeClr val="dk1"/>
              </a:solidFill>
              <a:latin typeface="Franklin Gothic"/>
              <a:ea typeface="Franklin Gothic"/>
              <a:cs typeface="Franklin Gothic"/>
              <a:sym typeface="Franklin Gothic"/>
            </a:endParaRPr>
          </a:p>
          <a:p>
            <a:pPr indent="0" lvl="0" marL="0" rtl="0" algn="l">
              <a:spcBef>
                <a:spcPts val="0"/>
              </a:spcBef>
              <a:spcAft>
                <a:spcPts val="0"/>
              </a:spcAft>
              <a:buNone/>
            </a:pPr>
            <a:r>
              <a:rPr lang="sv" sz="1400">
                <a:solidFill>
                  <a:schemeClr val="dk1"/>
                </a:solidFill>
                <a:latin typeface="Franklin Gothic"/>
                <a:ea typeface="Franklin Gothic"/>
                <a:cs typeface="Franklin Gothic"/>
                <a:sym typeface="Franklin Gothic"/>
              </a:rPr>
              <a:t>Vi genomförde en introträff i januari och september 2024 för studentrepresentanter. </a:t>
            </a:r>
            <a:br>
              <a:rPr lang="sv" sz="1400">
                <a:solidFill>
                  <a:schemeClr val="dk1"/>
                </a:solidFill>
                <a:latin typeface="Franklin Gothic"/>
                <a:ea typeface="Franklin Gothic"/>
                <a:cs typeface="Franklin Gothic"/>
                <a:sym typeface="Franklin Gothic"/>
              </a:rPr>
            </a:br>
            <a:br>
              <a:rPr lang="sv" sz="1400">
                <a:solidFill>
                  <a:schemeClr val="dk1"/>
                </a:solidFill>
                <a:latin typeface="Franklin Gothic"/>
                <a:ea typeface="Franklin Gothic"/>
                <a:cs typeface="Franklin Gothic"/>
                <a:sym typeface="Franklin Gothic"/>
              </a:rPr>
            </a:br>
            <a:r>
              <a:rPr lang="sv" sz="1400">
                <a:solidFill>
                  <a:schemeClr val="dk1"/>
                </a:solidFill>
                <a:latin typeface="Franklin Gothic"/>
                <a:ea typeface="Franklin Gothic"/>
                <a:cs typeface="Franklin Gothic"/>
                <a:sym typeface="Franklin Gothic"/>
              </a:rPr>
              <a:t>Introdag finns som en rutin i september varje år för medlemskårer detta kommer vi erbjuda även i januari. </a:t>
            </a:r>
            <a:endParaRPr sz="1400">
              <a:solidFill>
                <a:schemeClr val="dk1"/>
              </a:solidFill>
              <a:latin typeface="Franklin Gothic"/>
              <a:ea typeface="Franklin Gothic"/>
              <a:cs typeface="Franklin Gothic"/>
              <a:sym typeface="Franklin Gothic"/>
            </a:endParaRPr>
          </a:p>
          <a:p>
            <a:pPr indent="0" lvl="0" marL="0" rtl="0" algn="l">
              <a:spcBef>
                <a:spcPts val="0"/>
              </a:spcBef>
              <a:spcAft>
                <a:spcPts val="0"/>
              </a:spcAft>
              <a:buNone/>
            </a:pPr>
            <a:r>
              <a:t/>
            </a:r>
            <a:endParaRPr sz="1400">
              <a:solidFill>
                <a:schemeClr val="dk1"/>
              </a:solidFill>
              <a:latin typeface="Franklin Gothic"/>
              <a:ea typeface="Franklin Gothic"/>
              <a:cs typeface="Franklin Gothic"/>
              <a:sym typeface="Franklin Gothic"/>
            </a:endParaRPr>
          </a:p>
          <a:p>
            <a:pPr indent="0" lvl="0" marL="0" rtl="0" algn="l">
              <a:spcBef>
                <a:spcPts val="0"/>
              </a:spcBef>
              <a:spcAft>
                <a:spcPts val="0"/>
              </a:spcAft>
              <a:buNone/>
            </a:pPr>
            <a:r>
              <a:rPr lang="sv" sz="1400">
                <a:solidFill>
                  <a:schemeClr val="dk1"/>
                </a:solidFill>
                <a:latin typeface="Franklin Gothic"/>
                <a:ea typeface="Franklin Gothic"/>
                <a:cs typeface="Franklin Gothic"/>
                <a:sym typeface="Franklin Gothic"/>
              </a:rPr>
              <a:t>Vi arbetar fram nya rutiner för att öka kontakten mellan studentrepresentanterna och de politiska sekreterarna. </a:t>
            </a:r>
            <a:br>
              <a:rPr lang="sv" sz="1400">
                <a:solidFill>
                  <a:schemeClr val="dk1"/>
                </a:solidFill>
                <a:latin typeface="Franklin Gothic"/>
                <a:ea typeface="Franklin Gothic"/>
                <a:cs typeface="Franklin Gothic"/>
                <a:sym typeface="Franklin Gothic"/>
              </a:rPr>
            </a:br>
            <a:r>
              <a:rPr lang="sv" sz="1400">
                <a:solidFill>
                  <a:schemeClr val="dk1"/>
                </a:solidFill>
                <a:latin typeface="Franklin Gothic"/>
                <a:ea typeface="Franklin Gothic"/>
                <a:cs typeface="Franklin Gothic"/>
                <a:sym typeface="Franklin Gothic"/>
              </a:rPr>
              <a:t>Win win där SFS får bättre koll på frågor och studentrepresentanterna får bättre förutsättningar att genomföra sitt uppdrag</a:t>
            </a:r>
            <a:endParaRPr sz="1400">
              <a:solidFill>
                <a:schemeClr val="dk1"/>
              </a:solidFill>
              <a:latin typeface="Franklin Gothic"/>
              <a:ea typeface="Franklin Gothic"/>
              <a:cs typeface="Franklin Gothic"/>
              <a:sym typeface="Franklin Gothic"/>
            </a:endParaRPr>
          </a:p>
          <a:p>
            <a:pPr indent="0" lvl="0" marL="0" rtl="0" algn="l">
              <a:spcBef>
                <a:spcPts val="0"/>
              </a:spcBef>
              <a:spcAft>
                <a:spcPts val="0"/>
              </a:spcAft>
              <a:buClr>
                <a:schemeClr val="dk1"/>
              </a:buClr>
              <a:buSzPts val="1100"/>
              <a:buFont typeface="Arial"/>
              <a:buNone/>
            </a:pPr>
            <a:r>
              <a:t/>
            </a:r>
            <a:endParaRPr sz="14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0ceffeb563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0ceffeb563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solidFill>
                  <a:schemeClr val="dk1"/>
                </a:solidFill>
              </a:rPr>
              <a:t>adrian</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De flesta aktiviteter utvärderas. </a:t>
            </a:r>
            <a:br>
              <a:rPr lang="sv" sz="1400">
                <a:solidFill>
                  <a:schemeClr val="dk1"/>
                </a:solidFill>
              </a:rPr>
            </a:br>
            <a:r>
              <a:rPr lang="sv" sz="1400">
                <a:solidFill>
                  <a:schemeClr val="dk1"/>
                </a:solidFill>
              </a:rPr>
              <a:t>Nätverken, digitala medlemsmöten m.m.</a:t>
            </a:r>
            <a:br>
              <a:rPr lang="sv" sz="1400">
                <a:solidFill>
                  <a:schemeClr val="dk1"/>
                </a:solidFill>
              </a:rPr>
            </a:br>
            <a:br>
              <a:rPr lang="sv" sz="1400">
                <a:solidFill>
                  <a:schemeClr val="dk1"/>
                </a:solidFill>
              </a:rPr>
            </a:br>
            <a:r>
              <a:rPr lang="sv" sz="1400">
                <a:solidFill>
                  <a:schemeClr val="dk1"/>
                </a:solidFill>
              </a:rPr>
              <a:t>De fysiska medlemsmöten och SFSFUM utvärderas och rapporteras till styrelsen. På de större evenemangen försöker vi även ha kvar vissa frågor för att få förändring över tid.</a:t>
            </a:r>
            <a:br>
              <a:rPr lang="sv" sz="1400">
                <a:solidFill>
                  <a:schemeClr val="dk1"/>
                </a:solidFill>
              </a:rPr>
            </a:br>
            <a:br>
              <a:rPr lang="sv" sz="1400">
                <a:solidFill>
                  <a:schemeClr val="dk1"/>
                </a:solidFill>
              </a:rPr>
            </a:br>
            <a:r>
              <a:rPr lang="sv" sz="1400">
                <a:solidFill>
                  <a:schemeClr val="dk1"/>
                </a:solidFill>
              </a:rPr>
              <a:t>Från medlemsmötet i Ultuna våren 2024 har vi även skickat en utvärdering till de kårer som inte deltog för att får en bättre bild av varför, vilket var givande och gav oss material att arbeta vidare på.</a:t>
            </a:r>
            <a:endParaRPr b="1"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30ceffeb563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30ceffeb563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solidFill>
                  <a:schemeClr val="dk1"/>
                </a:solidFill>
                <a:latin typeface="Franklin Gothic"/>
                <a:ea typeface="Franklin Gothic"/>
                <a:cs typeface="Franklin Gothic"/>
                <a:sym typeface="Franklin Gothic"/>
              </a:rPr>
              <a:t>adrian</a:t>
            </a:r>
            <a:endParaRPr sz="1400">
              <a:solidFill>
                <a:schemeClr val="dk1"/>
              </a:solidFill>
              <a:latin typeface="Franklin Gothic"/>
              <a:ea typeface="Franklin Gothic"/>
              <a:cs typeface="Franklin Gothic"/>
              <a:sym typeface="Franklin Gothic"/>
            </a:endParaRPr>
          </a:p>
          <a:p>
            <a:pPr indent="0" lvl="0" marL="0" rtl="0" algn="l">
              <a:spcBef>
                <a:spcPts val="0"/>
              </a:spcBef>
              <a:spcAft>
                <a:spcPts val="0"/>
              </a:spcAft>
              <a:buClr>
                <a:schemeClr val="dk1"/>
              </a:buClr>
              <a:buSzPts val="1100"/>
              <a:buFont typeface="Arial"/>
              <a:buNone/>
            </a:pPr>
            <a:r>
              <a:rPr lang="sv" sz="1400">
                <a:solidFill>
                  <a:schemeClr val="dk1"/>
                </a:solidFill>
                <a:latin typeface="Franklin Gothic"/>
                <a:ea typeface="Franklin Gothic"/>
                <a:cs typeface="Franklin Gothic"/>
                <a:sym typeface="Franklin Gothic"/>
              </a:rPr>
              <a:t>Intervjuer med studentrepresentanter och blogginlägg har publicerats på sfs.se. Presidiet har haft instagram-takeovers. </a:t>
            </a:r>
            <a:endParaRPr sz="1400">
              <a:solidFill>
                <a:schemeClr val="dk1"/>
              </a:solidFill>
              <a:latin typeface="Franklin Gothic"/>
              <a:ea typeface="Franklin Gothic"/>
              <a:cs typeface="Franklin Gothic"/>
              <a:sym typeface="Franklin Gothic"/>
            </a:endParaRPr>
          </a:p>
          <a:p>
            <a:pPr indent="0" lvl="0" marL="0" rtl="0" algn="l">
              <a:spcBef>
                <a:spcPts val="0"/>
              </a:spcBef>
              <a:spcAft>
                <a:spcPts val="0"/>
              </a:spcAft>
              <a:buClr>
                <a:schemeClr val="dk1"/>
              </a:buClr>
              <a:buSzPts val="1100"/>
              <a:buFont typeface="Arial"/>
              <a:buNone/>
            </a:pPr>
            <a:r>
              <a:rPr lang="sv" sz="1400">
                <a:solidFill>
                  <a:schemeClr val="dk1"/>
                </a:solidFill>
                <a:latin typeface="Franklin Gothic"/>
                <a:ea typeface="Franklin Gothic"/>
                <a:cs typeface="Franklin Gothic"/>
                <a:sym typeface="Franklin Gothic"/>
              </a:rPr>
              <a:t>SQC planerar att i vår intervjua studentrepresentanter i lärosätesgranskningarna.</a:t>
            </a:r>
            <a:br>
              <a:rPr lang="sv" sz="1400">
                <a:solidFill>
                  <a:schemeClr val="dk1"/>
                </a:solidFill>
                <a:latin typeface="Franklin Gothic"/>
                <a:ea typeface="Franklin Gothic"/>
                <a:cs typeface="Franklin Gothic"/>
                <a:sym typeface="Franklin Gothic"/>
              </a:rPr>
            </a:br>
            <a:br>
              <a:rPr lang="sv" sz="1400">
                <a:solidFill>
                  <a:schemeClr val="dk1"/>
                </a:solidFill>
                <a:latin typeface="Franklin Gothic"/>
                <a:ea typeface="Franklin Gothic"/>
                <a:cs typeface="Franklin Gothic"/>
                <a:sym typeface="Franklin Gothic"/>
              </a:rPr>
            </a:br>
            <a:r>
              <a:rPr lang="sv" sz="1400">
                <a:solidFill>
                  <a:schemeClr val="dk1"/>
                </a:solidFill>
                <a:latin typeface="Franklin Gothic"/>
                <a:ea typeface="Franklin Gothic"/>
                <a:cs typeface="Franklin Gothic"/>
                <a:sym typeface="Franklin Gothic"/>
              </a:rPr>
              <a:t>Under året planerar vi att fortsätta med att presidiet och studentrepresentanter får dela med sig av vad de gör</a:t>
            </a:r>
            <a:endParaRPr sz="14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0ceffeb563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30ceffeb563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solidFill>
                  <a:schemeClr val="dk1"/>
                </a:solidFill>
              </a:rPr>
              <a:t>adrian</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Kårledarnas cirkel</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0ceffeb563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30ceffeb563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sv"/>
              <a:t>elsa</a:t>
            </a:r>
            <a:endParaRPr/>
          </a:p>
          <a:p>
            <a:pPr indent="0" lvl="0" marL="0" rtl="0" algn="l">
              <a:spcBef>
                <a:spcPts val="0"/>
              </a:spcBef>
              <a:spcAft>
                <a:spcPts val="0"/>
              </a:spcAft>
              <a:buNone/>
            </a:pPr>
            <a:r>
              <a:rPr lang="sv"/>
              <a:t>Några saker vi fokuserar på i år kopplat till fokusfrågan är att utveckla arbetet med studentrepresentanter.</a:t>
            </a:r>
            <a:br>
              <a:rPr lang="sv"/>
            </a:br>
            <a:r>
              <a:rPr lang="sv"/>
              <a:t>Bland anant det vi nämne om nya rutiner för att involvera de politiska sekreterarna</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Ta fram en rekryteringsstrategi för att bättre nå ut med studentrepresentantsuppdragen</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Fortsätta utveckla hur vi kan bli ännu bättre på överlämning och introduktion. Både för presidiet, styrelse, kommitt</a:t>
            </a:r>
            <a:r>
              <a:rPr lang="sv"/>
              <a:t>éer och studentrepresentanter</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VI ska såklart utvärdera nuvarande fokusfrågan. Det tar vi med oss för att se hur långt vi kommit, men också för att kunna ta fram nästa fokusfråga.</a:t>
            </a:r>
            <a:br>
              <a:rPr lang="sv"/>
            </a:br>
            <a:r>
              <a:rPr lang="sv"/>
              <a:t>Tar med oss att nästa ska vara konkret och mätbar.</a:t>
            </a:r>
            <a:br>
              <a:rPr lang="sv"/>
            </a:br>
            <a:br>
              <a:rPr lang="sv"/>
            </a:br>
            <a:r>
              <a:rPr lang="sv"/>
              <a:t>Och på tal om nästa, den ska vi workshoppa fram idag</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30ceffeb563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30ceffeb563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0ceffeb563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30ceffeb563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enkätformat så det går att hoppa till nästa men inte att hoppa tillbaka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9294ce2b2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9294ce2b2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0ceffeb563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0ceffeb563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0ec0bdb5e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30ec0bdb5e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30ec0bdb5e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30ec0bdb5e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77b397bc60b2df8d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77b397bc60b2df8d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30ceffeb563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30ceffeb563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30ceffeb563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30ceffeb563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0ceffeb563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30ceffeb563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0ceffeb563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30ceffeb563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30ceffeb563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30ceffeb563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0ceffeb563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30ceffeb563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077f1483e_0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077f1483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0ceffeb563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0ceffeb563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30ceffeb563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30ceffeb563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30ceffeb563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30ceffeb563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Victor</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30ceffeb563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30ceffeb563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0ceffeb563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30ceffeb563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elsa</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0ceffeb563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30ceffeb563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102462868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3102462868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solidFill>
                  <a:schemeClr val="dk1"/>
                </a:solidFill>
              </a:rPr>
              <a:t>adrian</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Kårledarnas cirkel</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102462868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3102462868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solidFill>
                  <a:schemeClr val="dk1"/>
                </a:solidFill>
              </a:rPr>
              <a:t>adrian</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Kårledarnas cirkel</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3102462868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3102462868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solidFill>
                  <a:schemeClr val="dk1"/>
                </a:solidFill>
              </a:rPr>
              <a:t>adrian</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Kårledarnas cirkel</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310246286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310246286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400">
                <a:solidFill>
                  <a:schemeClr val="dk1"/>
                </a:solidFill>
              </a:rPr>
              <a:t>adrian</a:t>
            </a:r>
            <a:endParaRPr sz="1400">
              <a:solidFill>
                <a:schemeClr val="dk1"/>
              </a:solidFill>
            </a:endParaRPr>
          </a:p>
          <a:p>
            <a:pPr indent="0" lvl="0" marL="0" rtl="0" algn="l">
              <a:spcBef>
                <a:spcPts val="0"/>
              </a:spcBef>
              <a:spcAft>
                <a:spcPts val="0"/>
              </a:spcAft>
              <a:buClr>
                <a:schemeClr val="dk1"/>
              </a:buClr>
              <a:buSzPts val="1100"/>
              <a:buFont typeface="Arial"/>
              <a:buNone/>
            </a:pPr>
            <a:r>
              <a:rPr lang="sv" sz="1400">
                <a:solidFill>
                  <a:schemeClr val="dk1"/>
                </a:solidFill>
              </a:rPr>
              <a:t>Kårledarnas cirkel</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Font typeface="Franklin Gothic"/>
              <a:buNone/>
              <a:defRPr b="1" sz="5200">
                <a:latin typeface="Franklin Gothic"/>
                <a:ea typeface="Franklin Gothic"/>
                <a:cs typeface="Franklin Gothic"/>
                <a:sym typeface="Franklin Gothic"/>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0000"/>
              </a:buClr>
              <a:buSzPts val="2700"/>
              <a:buFont typeface="Franklin Gothic"/>
              <a:buNone/>
              <a:defRPr sz="2700">
                <a:solidFill>
                  <a:srgbClr val="000000"/>
                </a:solidFill>
                <a:latin typeface="Franklin Gothic"/>
                <a:ea typeface="Franklin Gothic"/>
                <a:cs typeface="Franklin Gothic"/>
                <a:sym typeface="Franklin Gothic"/>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page Background image - campus2" showMasterSp="0">
  <p:cSld name="Startpage Background image - campus2">
    <p:bg>
      <p:bgPr>
        <a:noFill/>
      </p:bgPr>
    </p:bg>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b="0" l="0" r="0" t="0"/>
          <a:stretch/>
        </p:blipFill>
        <p:spPr>
          <a:xfrm>
            <a:off x="160821" y="159333"/>
            <a:ext cx="8823053" cy="4075438"/>
          </a:xfrm>
          <a:prstGeom prst="rect">
            <a:avLst/>
          </a:prstGeom>
          <a:noFill/>
          <a:ln>
            <a:noFill/>
          </a:ln>
        </p:spPr>
      </p:pic>
      <p:sp>
        <p:nvSpPr>
          <p:cNvPr id="58" name="Google Shape;58;p14"/>
          <p:cNvSpPr txBox="1"/>
          <p:nvPr>
            <p:ph type="ctrTitle"/>
          </p:nvPr>
        </p:nvSpPr>
        <p:spPr>
          <a:xfrm>
            <a:off x="1962000" y="1113237"/>
            <a:ext cx="5220000" cy="11715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Clr>
                <a:schemeClr val="lt1"/>
              </a:buClr>
              <a:buSzPts val="2400"/>
              <a:buFont typeface="Verdana"/>
              <a:buNone/>
              <a:defRPr sz="2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14"/>
          <p:cNvSpPr txBox="1"/>
          <p:nvPr>
            <p:ph idx="1" type="subTitle"/>
          </p:nvPr>
        </p:nvSpPr>
        <p:spPr>
          <a:xfrm>
            <a:off x="1962000" y="2463404"/>
            <a:ext cx="5220000" cy="812700"/>
          </a:xfrm>
          <a:prstGeom prst="rect">
            <a:avLst/>
          </a:prstGeom>
          <a:noFill/>
          <a:ln>
            <a:noFill/>
          </a:ln>
        </p:spPr>
        <p:txBody>
          <a:bodyPr anchorCtr="0" anchor="t" bIns="0" lIns="0" spcFirstLastPara="1" rIns="0" wrap="square" tIns="0">
            <a:normAutofit/>
          </a:bodyPr>
          <a:lstStyle>
            <a:lvl1pPr lvl="0" rtl="0" algn="ctr">
              <a:lnSpc>
                <a:spcPct val="100000"/>
              </a:lnSpc>
              <a:spcBef>
                <a:spcPts val="1000"/>
              </a:spcBef>
              <a:spcAft>
                <a:spcPts val="0"/>
              </a:spcAft>
              <a:buClr>
                <a:schemeClr val="lt1"/>
              </a:buClr>
              <a:buSzPts val="1500"/>
              <a:buNone/>
              <a:defRPr b="1" sz="1500">
                <a:solidFill>
                  <a:schemeClr val="lt1"/>
                </a:solidFill>
                <a:latin typeface="Verdana"/>
                <a:ea typeface="Verdana"/>
                <a:cs typeface="Verdana"/>
                <a:sym typeface="Verdana"/>
              </a:defRPr>
            </a:lvl1pPr>
            <a:lvl2pPr lvl="1" rtl="0" algn="ctr">
              <a:lnSpc>
                <a:spcPct val="90000"/>
              </a:lnSpc>
              <a:spcBef>
                <a:spcPts val="1200"/>
              </a:spcBef>
              <a:spcAft>
                <a:spcPts val="0"/>
              </a:spcAft>
              <a:buClr>
                <a:schemeClr val="dk1"/>
              </a:buClr>
              <a:buSzPts val="1200"/>
              <a:buNone/>
              <a:defRPr sz="1500"/>
            </a:lvl2pPr>
            <a:lvl3pPr lvl="2" rtl="0" algn="ctr">
              <a:lnSpc>
                <a:spcPct val="90000"/>
              </a:lnSpc>
              <a:spcBef>
                <a:spcPts val="1200"/>
              </a:spcBef>
              <a:spcAft>
                <a:spcPts val="0"/>
              </a:spcAft>
              <a:buClr>
                <a:schemeClr val="dk1"/>
              </a:buClr>
              <a:buSzPts val="1350"/>
              <a:buNone/>
              <a:defRPr sz="135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60" name="Google Shape;60;p14"/>
          <p:cNvPicPr preferRelativeResize="0"/>
          <p:nvPr/>
        </p:nvPicPr>
        <p:blipFill rotWithShape="1">
          <a:blip r:embed="rId3">
            <a:alphaModFix/>
          </a:blip>
          <a:srcRect b="0" l="0" r="0" t="0"/>
          <a:stretch/>
        </p:blipFill>
        <p:spPr>
          <a:xfrm>
            <a:off x="3846606" y="4417498"/>
            <a:ext cx="1455662" cy="49460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headline - campus">
  <p:cSld name="Only headline - campus">
    <p:spTree>
      <p:nvGrpSpPr>
        <p:cNvPr id="6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b="0" l="0" r="0" t="0"/>
          <a:stretch/>
        </p:blipFill>
        <p:spPr>
          <a:xfrm>
            <a:off x="142874" y="149224"/>
            <a:ext cx="8851901" cy="4840290"/>
          </a:xfrm>
          <a:prstGeom prst="rect">
            <a:avLst/>
          </a:prstGeom>
          <a:noFill/>
          <a:ln>
            <a:noFill/>
          </a:ln>
        </p:spPr>
      </p:pic>
      <p:sp>
        <p:nvSpPr>
          <p:cNvPr id="63" name="Google Shape;63;p15"/>
          <p:cNvSpPr txBox="1"/>
          <p:nvPr>
            <p:ph idx="10" type="dt"/>
          </p:nvPr>
        </p:nvSpPr>
        <p:spPr>
          <a:xfrm>
            <a:off x="294243" y="4898573"/>
            <a:ext cx="1080000" cy="73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p15"/>
          <p:cNvSpPr txBox="1"/>
          <p:nvPr>
            <p:ph idx="12" type="sldNum"/>
          </p:nvPr>
        </p:nvSpPr>
        <p:spPr>
          <a:xfrm>
            <a:off x="7774632" y="4898573"/>
            <a:ext cx="1080000" cy="73800"/>
          </a:xfrm>
          <a:prstGeom prst="rect">
            <a:avLst/>
          </a:prstGeom>
          <a:noFill/>
          <a:ln>
            <a:noFill/>
          </a:ln>
        </p:spPr>
        <p:txBody>
          <a:bodyPr anchorCtr="0" anchor="ctr" bIns="0" lIns="0" spcFirstLastPara="1" rIns="0" wrap="square" tIns="0">
            <a:normAutofit lnSpcReduction="20000"/>
          </a:bodyPr>
          <a:lstStyle>
            <a:lvl1pPr indent="0" lvl="0" marL="0" rtl="0" algn="r">
              <a:spcBef>
                <a:spcPts val="0"/>
              </a:spcBef>
              <a:buNone/>
              <a:defRPr b="0" i="0" sz="600" u="none" cap="none" strike="noStrike">
                <a:solidFill>
                  <a:schemeClr val="lt1"/>
                </a:solidFill>
                <a:latin typeface="Verdana"/>
                <a:ea typeface="Verdana"/>
                <a:cs typeface="Verdana"/>
                <a:sym typeface="Verdana"/>
              </a:defRPr>
            </a:lvl1pPr>
            <a:lvl2pPr indent="0" lvl="1" marL="0" rtl="0" algn="r">
              <a:spcBef>
                <a:spcPts val="0"/>
              </a:spcBef>
              <a:buNone/>
              <a:defRPr b="0" i="0" sz="600" u="none" cap="none" strike="noStrike">
                <a:solidFill>
                  <a:schemeClr val="lt1"/>
                </a:solidFill>
                <a:latin typeface="Verdana"/>
                <a:ea typeface="Verdana"/>
                <a:cs typeface="Verdana"/>
                <a:sym typeface="Verdana"/>
              </a:defRPr>
            </a:lvl2pPr>
            <a:lvl3pPr indent="0" lvl="2" marL="0" rtl="0" algn="r">
              <a:spcBef>
                <a:spcPts val="0"/>
              </a:spcBef>
              <a:buNone/>
              <a:defRPr b="0" i="0" sz="600" u="none" cap="none" strike="noStrike">
                <a:solidFill>
                  <a:schemeClr val="lt1"/>
                </a:solidFill>
                <a:latin typeface="Verdana"/>
                <a:ea typeface="Verdana"/>
                <a:cs typeface="Verdana"/>
                <a:sym typeface="Verdana"/>
              </a:defRPr>
            </a:lvl3pPr>
            <a:lvl4pPr indent="0" lvl="3" marL="0" rtl="0" algn="r">
              <a:spcBef>
                <a:spcPts val="0"/>
              </a:spcBef>
              <a:buNone/>
              <a:defRPr b="0" i="0" sz="600" u="none" cap="none" strike="noStrike">
                <a:solidFill>
                  <a:schemeClr val="lt1"/>
                </a:solidFill>
                <a:latin typeface="Verdana"/>
                <a:ea typeface="Verdana"/>
                <a:cs typeface="Verdana"/>
                <a:sym typeface="Verdana"/>
              </a:defRPr>
            </a:lvl4pPr>
            <a:lvl5pPr indent="0" lvl="4" marL="0" rtl="0" algn="r">
              <a:spcBef>
                <a:spcPts val="0"/>
              </a:spcBef>
              <a:buNone/>
              <a:defRPr b="0" i="0" sz="600" u="none" cap="none" strike="noStrike">
                <a:solidFill>
                  <a:schemeClr val="lt1"/>
                </a:solidFill>
                <a:latin typeface="Verdana"/>
                <a:ea typeface="Verdana"/>
                <a:cs typeface="Verdana"/>
                <a:sym typeface="Verdana"/>
              </a:defRPr>
            </a:lvl5pPr>
            <a:lvl6pPr indent="0" lvl="5" marL="0" rtl="0" algn="r">
              <a:spcBef>
                <a:spcPts val="0"/>
              </a:spcBef>
              <a:buNone/>
              <a:defRPr b="0" i="0" sz="600" u="none" cap="none" strike="noStrike">
                <a:solidFill>
                  <a:schemeClr val="lt1"/>
                </a:solidFill>
                <a:latin typeface="Verdana"/>
                <a:ea typeface="Verdana"/>
                <a:cs typeface="Verdana"/>
                <a:sym typeface="Verdana"/>
              </a:defRPr>
            </a:lvl6pPr>
            <a:lvl7pPr indent="0" lvl="6" marL="0" rtl="0" algn="r">
              <a:spcBef>
                <a:spcPts val="0"/>
              </a:spcBef>
              <a:buNone/>
              <a:defRPr b="0" i="0" sz="600" u="none" cap="none" strike="noStrike">
                <a:solidFill>
                  <a:schemeClr val="lt1"/>
                </a:solidFill>
                <a:latin typeface="Verdana"/>
                <a:ea typeface="Verdana"/>
                <a:cs typeface="Verdana"/>
                <a:sym typeface="Verdana"/>
              </a:defRPr>
            </a:lvl7pPr>
            <a:lvl8pPr indent="0" lvl="7" marL="0" rtl="0" algn="r">
              <a:spcBef>
                <a:spcPts val="0"/>
              </a:spcBef>
              <a:buNone/>
              <a:defRPr b="0" i="0" sz="600" u="none" cap="none" strike="noStrike">
                <a:solidFill>
                  <a:schemeClr val="lt1"/>
                </a:solidFill>
                <a:latin typeface="Verdana"/>
                <a:ea typeface="Verdana"/>
                <a:cs typeface="Verdana"/>
                <a:sym typeface="Verdana"/>
              </a:defRPr>
            </a:lvl8pPr>
            <a:lvl9pPr indent="0" lvl="8" marL="0" rtl="0" algn="r">
              <a:spcBef>
                <a:spcPts val="0"/>
              </a:spcBef>
              <a:buNone/>
              <a:defRPr b="0" i="0" sz="600" u="none" cap="none" strike="noStrike">
                <a:solidFill>
                  <a:schemeClr val="lt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sv"/>
              <a:t>‹#›</a:t>
            </a:fld>
            <a:endParaRPr/>
          </a:p>
        </p:txBody>
      </p:sp>
      <p:sp>
        <p:nvSpPr>
          <p:cNvPr id="65" name="Google Shape;65;p15"/>
          <p:cNvSpPr txBox="1"/>
          <p:nvPr>
            <p:ph type="title"/>
          </p:nvPr>
        </p:nvSpPr>
        <p:spPr>
          <a:xfrm>
            <a:off x="614758" y="348566"/>
            <a:ext cx="7920000" cy="8103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6" name="Google Shape;66;p15"/>
          <p:cNvPicPr preferRelativeResize="0"/>
          <p:nvPr/>
        </p:nvPicPr>
        <p:blipFill rotWithShape="1">
          <a:blip r:embed="rId3">
            <a:alphaModFix/>
          </a:blip>
          <a:srcRect b="0" l="0" r="0" t="0"/>
          <a:stretch/>
        </p:blipFill>
        <p:spPr>
          <a:xfrm>
            <a:off x="3848400" y="4417200"/>
            <a:ext cx="1479600" cy="493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vå innehållsdelar">
  <p:cSld name="Två innehållsdelar">
    <p:spTree>
      <p:nvGrpSpPr>
        <p:cNvPr id="67" name="Shape 67"/>
        <p:cNvGrpSpPr/>
        <p:nvPr/>
      </p:nvGrpSpPr>
      <p:grpSpPr>
        <a:xfrm>
          <a:off x="0" y="0"/>
          <a:ext cx="0" cy="0"/>
          <a:chOff x="0" y="0"/>
          <a:chExt cx="0" cy="0"/>
        </a:xfrm>
      </p:grpSpPr>
      <p:sp>
        <p:nvSpPr>
          <p:cNvPr id="68" name="Google Shape;68;p16"/>
          <p:cNvSpPr txBox="1"/>
          <p:nvPr>
            <p:ph idx="1" type="body"/>
          </p:nvPr>
        </p:nvSpPr>
        <p:spPr>
          <a:xfrm>
            <a:off x="1245223" y="1421429"/>
            <a:ext cx="3148800" cy="27912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1000"/>
              </a:spcBef>
              <a:spcAft>
                <a:spcPts val="0"/>
              </a:spcAft>
              <a:buClr>
                <a:schemeClr val="dk1"/>
              </a:buClr>
              <a:buSzPts val="1800"/>
              <a:buChar char="●"/>
              <a:defRPr/>
            </a:lvl1pPr>
            <a:lvl2pPr indent="-320040" lvl="1" marL="914400" rtl="0" algn="l">
              <a:lnSpc>
                <a:spcPct val="90000"/>
              </a:lnSpc>
              <a:spcBef>
                <a:spcPts val="1200"/>
              </a:spcBef>
              <a:spcAft>
                <a:spcPts val="0"/>
              </a:spcAft>
              <a:buClr>
                <a:schemeClr val="dk1"/>
              </a:buClr>
              <a:buSzPts val="144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69" name="Google Shape;69;p16"/>
          <p:cNvSpPr txBox="1"/>
          <p:nvPr>
            <p:ph idx="10" type="dt"/>
          </p:nvPr>
        </p:nvSpPr>
        <p:spPr>
          <a:xfrm>
            <a:off x="294243" y="4898573"/>
            <a:ext cx="1080000" cy="73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16"/>
          <p:cNvSpPr txBox="1"/>
          <p:nvPr>
            <p:ph idx="11" type="ftr"/>
          </p:nvPr>
        </p:nvSpPr>
        <p:spPr>
          <a:xfrm>
            <a:off x="2663825" y="4898573"/>
            <a:ext cx="3816000" cy="738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 name="Google Shape;71;p16"/>
          <p:cNvSpPr txBox="1"/>
          <p:nvPr>
            <p:ph idx="12" type="sldNum"/>
          </p:nvPr>
        </p:nvSpPr>
        <p:spPr>
          <a:xfrm>
            <a:off x="7774632" y="4898573"/>
            <a:ext cx="1080000" cy="73800"/>
          </a:xfrm>
          <a:prstGeom prst="rect">
            <a:avLst/>
          </a:prstGeom>
          <a:noFill/>
          <a:ln>
            <a:noFill/>
          </a:ln>
        </p:spPr>
        <p:txBody>
          <a:bodyPr anchorCtr="0" anchor="ctr" bIns="0" lIns="0" spcFirstLastPara="1" rIns="0" wrap="square" tIns="0">
            <a:normAutofit fontScale="55000"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72" name="Google Shape;72;p16"/>
          <p:cNvSpPr txBox="1"/>
          <p:nvPr>
            <p:ph idx="2" type="body"/>
          </p:nvPr>
        </p:nvSpPr>
        <p:spPr>
          <a:xfrm>
            <a:off x="4744865" y="1421429"/>
            <a:ext cx="3147600" cy="27912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1000"/>
              </a:spcBef>
              <a:spcAft>
                <a:spcPts val="0"/>
              </a:spcAft>
              <a:buClr>
                <a:schemeClr val="dk1"/>
              </a:buClr>
              <a:buSzPts val="1800"/>
              <a:buChar char="●"/>
              <a:defRPr/>
            </a:lvl1pPr>
            <a:lvl2pPr indent="-320040" lvl="1" marL="914400" rtl="0" algn="l">
              <a:lnSpc>
                <a:spcPct val="90000"/>
              </a:lnSpc>
              <a:spcBef>
                <a:spcPts val="1200"/>
              </a:spcBef>
              <a:spcAft>
                <a:spcPts val="0"/>
              </a:spcAft>
              <a:buClr>
                <a:schemeClr val="dk1"/>
              </a:buClr>
              <a:buSzPts val="144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73" name="Google Shape;73;p16"/>
          <p:cNvSpPr txBox="1"/>
          <p:nvPr>
            <p:ph type="title"/>
          </p:nvPr>
        </p:nvSpPr>
        <p:spPr>
          <a:xfrm>
            <a:off x="1245221" y="383963"/>
            <a:ext cx="6647400" cy="8103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headline">
  <p:cSld name="Only headline">
    <p:spTree>
      <p:nvGrpSpPr>
        <p:cNvPr id="74" name="Shape 74"/>
        <p:cNvGrpSpPr/>
        <p:nvPr/>
      </p:nvGrpSpPr>
      <p:grpSpPr>
        <a:xfrm>
          <a:off x="0" y="0"/>
          <a:ext cx="0" cy="0"/>
          <a:chOff x="0" y="0"/>
          <a:chExt cx="0" cy="0"/>
        </a:xfrm>
      </p:grpSpPr>
      <p:sp>
        <p:nvSpPr>
          <p:cNvPr id="75" name="Google Shape;75;p17"/>
          <p:cNvSpPr txBox="1"/>
          <p:nvPr>
            <p:ph idx="10" type="dt"/>
          </p:nvPr>
        </p:nvSpPr>
        <p:spPr>
          <a:xfrm>
            <a:off x="294243" y="4898573"/>
            <a:ext cx="1080000" cy="73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17"/>
          <p:cNvSpPr txBox="1"/>
          <p:nvPr>
            <p:ph idx="11" type="ftr"/>
          </p:nvPr>
        </p:nvSpPr>
        <p:spPr>
          <a:xfrm>
            <a:off x="2663825" y="4898573"/>
            <a:ext cx="3816000" cy="738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7"/>
          <p:cNvSpPr txBox="1"/>
          <p:nvPr>
            <p:ph idx="12" type="sldNum"/>
          </p:nvPr>
        </p:nvSpPr>
        <p:spPr>
          <a:xfrm>
            <a:off x="7774632" y="4898573"/>
            <a:ext cx="1080000" cy="73800"/>
          </a:xfrm>
          <a:prstGeom prst="rect">
            <a:avLst/>
          </a:prstGeom>
          <a:noFill/>
          <a:ln>
            <a:noFill/>
          </a:ln>
        </p:spPr>
        <p:txBody>
          <a:bodyPr anchorCtr="0" anchor="ctr" bIns="0" lIns="0" spcFirstLastPara="1" rIns="0" wrap="square" tIns="0">
            <a:normAutofit fontScale="55000"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78" name="Google Shape;78;p17"/>
          <p:cNvSpPr txBox="1"/>
          <p:nvPr>
            <p:ph type="title"/>
          </p:nvPr>
        </p:nvSpPr>
        <p:spPr>
          <a:xfrm>
            <a:off x="1245221" y="594572"/>
            <a:ext cx="6647400" cy="810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2800"/>
              <a:buFont typeface="Verdana"/>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kgrundsbild">
  <p:cSld name="Bakgrundsbild">
    <p:spTree>
      <p:nvGrpSpPr>
        <p:cNvPr id="79" name="Shape 79"/>
        <p:cNvGrpSpPr/>
        <p:nvPr/>
      </p:nvGrpSpPr>
      <p:grpSpPr>
        <a:xfrm>
          <a:off x="0" y="0"/>
          <a:ext cx="0" cy="0"/>
          <a:chOff x="0" y="0"/>
          <a:chExt cx="0" cy="0"/>
        </a:xfrm>
      </p:grpSpPr>
      <p:sp>
        <p:nvSpPr>
          <p:cNvPr id="80" name="Google Shape;80;p18"/>
          <p:cNvSpPr/>
          <p:nvPr>
            <p:ph idx="2" type="pic"/>
          </p:nvPr>
        </p:nvSpPr>
        <p:spPr>
          <a:xfrm>
            <a:off x="0" y="0"/>
            <a:ext cx="9144000" cy="5143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content">
  <p:cSld name="Headline and content">
    <p:spTree>
      <p:nvGrpSpPr>
        <p:cNvPr id="81" name="Shape 81"/>
        <p:cNvGrpSpPr/>
        <p:nvPr/>
      </p:nvGrpSpPr>
      <p:grpSpPr>
        <a:xfrm>
          <a:off x="0" y="0"/>
          <a:ext cx="0" cy="0"/>
          <a:chOff x="0" y="0"/>
          <a:chExt cx="0" cy="0"/>
        </a:xfrm>
      </p:grpSpPr>
      <p:sp>
        <p:nvSpPr>
          <p:cNvPr id="82" name="Google Shape;82;p19"/>
          <p:cNvSpPr txBox="1"/>
          <p:nvPr>
            <p:ph idx="1" type="body"/>
          </p:nvPr>
        </p:nvSpPr>
        <p:spPr>
          <a:xfrm>
            <a:off x="1245219" y="1684868"/>
            <a:ext cx="6653700" cy="25062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1000"/>
              </a:spcBef>
              <a:spcAft>
                <a:spcPts val="0"/>
              </a:spcAft>
              <a:buClr>
                <a:schemeClr val="dk1"/>
              </a:buClr>
              <a:buSzPts val="1800"/>
              <a:buChar char="●"/>
              <a:defRPr/>
            </a:lvl1pPr>
            <a:lvl2pPr indent="-320040" lvl="1" marL="914400" rtl="0" algn="l">
              <a:lnSpc>
                <a:spcPct val="90000"/>
              </a:lnSpc>
              <a:spcBef>
                <a:spcPts val="1200"/>
              </a:spcBef>
              <a:spcAft>
                <a:spcPts val="0"/>
              </a:spcAft>
              <a:buClr>
                <a:schemeClr val="dk1"/>
              </a:buClr>
              <a:buSzPts val="1440"/>
              <a:buChar char="○"/>
              <a:defRPr/>
            </a:lvl2pPr>
            <a:lvl3pPr indent="-342900" lvl="2" marL="1371600" rtl="0" algn="l">
              <a:lnSpc>
                <a:spcPct val="90000"/>
              </a:lnSpc>
              <a:spcBef>
                <a:spcPts val="1200"/>
              </a:spcBef>
              <a:spcAft>
                <a:spcPts val="0"/>
              </a:spcAft>
              <a:buClr>
                <a:schemeClr val="dk1"/>
              </a:buClr>
              <a:buSzPts val="1800"/>
              <a:buChar char="■"/>
              <a:defRPr/>
            </a:lvl3pPr>
            <a:lvl4pPr indent="-330200" lvl="3" marL="1828800" rtl="0" algn="l">
              <a:lnSpc>
                <a:spcPct val="90000"/>
              </a:lnSpc>
              <a:spcBef>
                <a:spcPts val="1200"/>
              </a:spcBef>
              <a:spcAft>
                <a:spcPts val="0"/>
              </a:spcAft>
              <a:buClr>
                <a:schemeClr val="dk1"/>
              </a:buClr>
              <a:buSzPts val="16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83" name="Google Shape;83;p19"/>
          <p:cNvSpPr txBox="1"/>
          <p:nvPr>
            <p:ph idx="10" type="dt"/>
          </p:nvPr>
        </p:nvSpPr>
        <p:spPr>
          <a:xfrm>
            <a:off x="294243" y="4898573"/>
            <a:ext cx="1080000" cy="73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19"/>
          <p:cNvSpPr txBox="1"/>
          <p:nvPr>
            <p:ph idx="11" type="ftr"/>
          </p:nvPr>
        </p:nvSpPr>
        <p:spPr>
          <a:xfrm>
            <a:off x="2663825" y="4898573"/>
            <a:ext cx="3816000" cy="738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 name="Google Shape;85;p19"/>
          <p:cNvSpPr txBox="1"/>
          <p:nvPr>
            <p:ph idx="12" type="sldNum"/>
          </p:nvPr>
        </p:nvSpPr>
        <p:spPr>
          <a:xfrm>
            <a:off x="7774632" y="4898573"/>
            <a:ext cx="1080000" cy="73800"/>
          </a:xfrm>
          <a:prstGeom prst="rect">
            <a:avLst/>
          </a:prstGeom>
          <a:noFill/>
          <a:ln>
            <a:noFill/>
          </a:ln>
        </p:spPr>
        <p:txBody>
          <a:bodyPr anchorCtr="0" anchor="ctr" bIns="0" lIns="0" spcFirstLastPara="1" rIns="0" wrap="square" tIns="0">
            <a:normAutofit fontScale="55000"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86" name="Google Shape;86;p19"/>
          <p:cNvSpPr txBox="1"/>
          <p:nvPr/>
        </p:nvSpPr>
        <p:spPr>
          <a:xfrm>
            <a:off x="-525538" y="580321"/>
            <a:ext cx="18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87" name="Google Shape;87;p19"/>
          <p:cNvSpPr txBox="1"/>
          <p:nvPr>
            <p:ph type="title"/>
          </p:nvPr>
        </p:nvSpPr>
        <p:spPr>
          <a:xfrm>
            <a:off x="1248317" y="594572"/>
            <a:ext cx="6647400" cy="8103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chemeClr val="dk1"/>
              </a:buClr>
              <a:buSzPts val="2800"/>
              <a:buFont typeface="Verdana"/>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1">
  <p:cSld name="Rubrik och innehåll">
    <p:spTree>
      <p:nvGrpSpPr>
        <p:cNvPr id="88" name="Shape 88"/>
        <p:cNvGrpSpPr/>
        <p:nvPr/>
      </p:nvGrpSpPr>
      <p:grpSpPr>
        <a:xfrm>
          <a:off x="0" y="0"/>
          <a:ext cx="0" cy="0"/>
          <a:chOff x="0" y="0"/>
          <a:chExt cx="0" cy="0"/>
        </a:xfrm>
      </p:grpSpPr>
      <p:sp>
        <p:nvSpPr>
          <p:cNvPr id="89" name="Google Shape;89;p20"/>
          <p:cNvSpPr txBox="1"/>
          <p:nvPr>
            <p:ph idx="1" type="body"/>
          </p:nvPr>
        </p:nvSpPr>
        <p:spPr>
          <a:xfrm>
            <a:off x="1245219" y="1399389"/>
            <a:ext cx="6653700" cy="28077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1000"/>
              </a:spcBef>
              <a:spcAft>
                <a:spcPts val="0"/>
              </a:spcAft>
              <a:buClr>
                <a:schemeClr val="dk1"/>
              </a:buClr>
              <a:buSzPts val="1800"/>
              <a:buChar char="●"/>
              <a:defRPr/>
            </a:lvl1pPr>
            <a:lvl2pPr indent="-320040" lvl="1" marL="914400" rtl="0" algn="l">
              <a:lnSpc>
                <a:spcPct val="90000"/>
              </a:lnSpc>
              <a:spcBef>
                <a:spcPts val="1200"/>
              </a:spcBef>
              <a:spcAft>
                <a:spcPts val="0"/>
              </a:spcAft>
              <a:buClr>
                <a:schemeClr val="dk1"/>
              </a:buClr>
              <a:buSzPts val="144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90" name="Google Shape;90;p20"/>
          <p:cNvSpPr txBox="1"/>
          <p:nvPr>
            <p:ph idx="10" type="dt"/>
          </p:nvPr>
        </p:nvSpPr>
        <p:spPr>
          <a:xfrm>
            <a:off x="294243" y="4898573"/>
            <a:ext cx="1080000" cy="73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p20"/>
          <p:cNvSpPr txBox="1"/>
          <p:nvPr>
            <p:ph idx="11" type="ftr"/>
          </p:nvPr>
        </p:nvSpPr>
        <p:spPr>
          <a:xfrm>
            <a:off x="2663825" y="4898573"/>
            <a:ext cx="3816000" cy="738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 name="Google Shape;92;p20"/>
          <p:cNvSpPr txBox="1"/>
          <p:nvPr>
            <p:ph idx="12" type="sldNum"/>
          </p:nvPr>
        </p:nvSpPr>
        <p:spPr>
          <a:xfrm>
            <a:off x="7774632" y="4898573"/>
            <a:ext cx="1080000" cy="73800"/>
          </a:xfrm>
          <a:prstGeom prst="rect">
            <a:avLst/>
          </a:prstGeom>
          <a:noFill/>
          <a:ln>
            <a:noFill/>
          </a:ln>
        </p:spPr>
        <p:txBody>
          <a:bodyPr anchorCtr="0" anchor="ctr" bIns="0" lIns="0" spcFirstLastPara="1" rIns="0" wrap="square" tIns="0">
            <a:normAutofit fontScale="55000"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93" name="Google Shape;93;p20"/>
          <p:cNvSpPr txBox="1"/>
          <p:nvPr/>
        </p:nvSpPr>
        <p:spPr>
          <a:xfrm>
            <a:off x="-525538" y="580321"/>
            <a:ext cx="18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94" name="Google Shape;94;p20"/>
          <p:cNvSpPr txBox="1"/>
          <p:nvPr>
            <p:ph type="title"/>
          </p:nvPr>
        </p:nvSpPr>
        <p:spPr>
          <a:xfrm>
            <a:off x="1245221" y="383963"/>
            <a:ext cx="6647400" cy="8103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Font typeface="Franklin Gothic"/>
              <a:buNone/>
              <a:defRPr b="1" sz="3600">
                <a:latin typeface="Franklin Gothic"/>
                <a:ea typeface="Franklin Gothic"/>
                <a:cs typeface="Franklin Gothic"/>
                <a:sym typeface="Franklin Gothic"/>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ast rubrik">
  <p:cSld name="Endast rubrik">
    <p:spTree>
      <p:nvGrpSpPr>
        <p:cNvPr id="95" name="Shape 95"/>
        <p:cNvGrpSpPr/>
        <p:nvPr/>
      </p:nvGrpSpPr>
      <p:grpSpPr>
        <a:xfrm>
          <a:off x="0" y="0"/>
          <a:ext cx="0" cy="0"/>
          <a:chOff x="0" y="0"/>
          <a:chExt cx="0" cy="0"/>
        </a:xfrm>
      </p:grpSpPr>
      <p:sp>
        <p:nvSpPr>
          <p:cNvPr id="96" name="Google Shape;96;p21"/>
          <p:cNvSpPr txBox="1"/>
          <p:nvPr>
            <p:ph idx="10" type="dt"/>
          </p:nvPr>
        </p:nvSpPr>
        <p:spPr>
          <a:xfrm>
            <a:off x="294243" y="4898573"/>
            <a:ext cx="1080000" cy="73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21"/>
          <p:cNvSpPr txBox="1"/>
          <p:nvPr>
            <p:ph idx="11" type="ftr"/>
          </p:nvPr>
        </p:nvSpPr>
        <p:spPr>
          <a:xfrm>
            <a:off x="2663825" y="4898573"/>
            <a:ext cx="3816000" cy="738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21"/>
          <p:cNvSpPr txBox="1"/>
          <p:nvPr>
            <p:ph idx="12" type="sldNum"/>
          </p:nvPr>
        </p:nvSpPr>
        <p:spPr>
          <a:xfrm>
            <a:off x="7774632" y="4898573"/>
            <a:ext cx="1080000" cy="73800"/>
          </a:xfrm>
          <a:prstGeom prst="rect">
            <a:avLst/>
          </a:prstGeom>
          <a:noFill/>
          <a:ln>
            <a:noFill/>
          </a:ln>
        </p:spPr>
        <p:txBody>
          <a:bodyPr anchorCtr="0" anchor="ctr" bIns="0" lIns="0" spcFirstLastPara="1" rIns="0" wrap="square" tIns="0">
            <a:normAutofit fontScale="55000"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99" name="Google Shape;99;p21"/>
          <p:cNvSpPr txBox="1"/>
          <p:nvPr>
            <p:ph type="title"/>
          </p:nvPr>
        </p:nvSpPr>
        <p:spPr>
          <a:xfrm>
            <a:off x="1245221" y="390313"/>
            <a:ext cx="6647400" cy="8103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headline 1">
  <p:cSld name="Only headline_1">
    <p:spTree>
      <p:nvGrpSpPr>
        <p:cNvPr id="100" name="Shape 100"/>
        <p:cNvGrpSpPr/>
        <p:nvPr/>
      </p:nvGrpSpPr>
      <p:grpSpPr>
        <a:xfrm>
          <a:off x="0" y="0"/>
          <a:ext cx="0" cy="0"/>
          <a:chOff x="0" y="0"/>
          <a:chExt cx="0" cy="0"/>
        </a:xfrm>
      </p:grpSpPr>
      <p:sp>
        <p:nvSpPr>
          <p:cNvPr id="101" name="Google Shape;101;p22"/>
          <p:cNvSpPr txBox="1"/>
          <p:nvPr>
            <p:ph idx="10" type="dt"/>
          </p:nvPr>
        </p:nvSpPr>
        <p:spPr>
          <a:xfrm>
            <a:off x="294243" y="4898573"/>
            <a:ext cx="1080000" cy="73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p22"/>
          <p:cNvSpPr txBox="1"/>
          <p:nvPr>
            <p:ph idx="12" type="sldNum"/>
          </p:nvPr>
        </p:nvSpPr>
        <p:spPr>
          <a:xfrm>
            <a:off x="7774632" y="4898573"/>
            <a:ext cx="1080000" cy="73800"/>
          </a:xfrm>
          <a:prstGeom prst="rect">
            <a:avLst/>
          </a:prstGeom>
          <a:noFill/>
          <a:ln>
            <a:noFill/>
          </a:ln>
        </p:spPr>
        <p:txBody>
          <a:bodyPr anchorCtr="0" anchor="ctr" bIns="0" lIns="0" spcFirstLastPara="1" rIns="0" wrap="square" tIns="0">
            <a:normAutofit fontScale="55000"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103" name="Google Shape;103;p22"/>
          <p:cNvSpPr txBox="1"/>
          <p:nvPr>
            <p:ph type="title"/>
          </p:nvPr>
        </p:nvSpPr>
        <p:spPr>
          <a:xfrm>
            <a:off x="605796" y="348908"/>
            <a:ext cx="7920000" cy="8103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Clr>
                <a:schemeClr val="dk1"/>
              </a:buClr>
              <a:buSzPts val="2400"/>
              <a:buFont typeface="Verdana"/>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page Background image - campus2 1" showMasterSp="0">
  <p:cSld name="Startpage Background image - campus2_1">
    <p:bg>
      <p:bgPr>
        <a:noFill/>
      </p:bgPr>
    </p:bg>
    <p:spTree>
      <p:nvGrpSpPr>
        <p:cNvPr id="104" name="Shape 104"/>
        <p:cNvGrpSpPr/>
        <p:nvPr/>
      </p:nvGrpSpPr>
      <p:grpSpPr>
        <a:xfrm>
          <a:off x="0" y="0"/>
          <a:ext cx="0" cy="0"/>
          <a:chOff x="0" y="0"/>
          <a:chExt cx="0" cy="0"/>
        </a:xfrm>
      </p:grpSpPr>
      <p:pic>
        <p:nvPicPr>
          <p:cNvPr id="105" name="Google Shape;105;p23"/>
          <p:cNvPicPr preferRelativeResize="0"/>
          <p:nvPr/>
        </p:nvPicPr>
        <p:blipFill rotWithShape="1">
          <a:blip r:embed="rId2">
            <a:alphaModFix/>
          </a:blip>
          <a:srcRect b="0" l="0" r="0" t="0"/>
          <a:stretch/>
        </p:blipFill>
        <p:spPr>
          <a:xfrm>
            <a:off x="160821" y="159333"/>
            <a:ext cx="8823053" cy="4075438"/>
          </a:xfrm>
          <a:prstGeom prst="rect">
            <a:avLst/>
          </a:prstGeom>
          <a:noFill/>
          <a:ln>
            <a:noFill/>
          </a:ln>
        </p:spPr>
      </p:pic>
      <p:sp>
        <p:nvSpPr>
          <p:cNvPr id="106" name="Google Shape;106;p23"/>
          <p:cNvSpPr txBox="1"/>
          <p:nvPr>
            <p:ph type="ctrTitle"/>
          </p:nvPr>
        </p:nvSpPr>
        <p:spPr>
          <a:xfrm>
            <a:off x="1962000" y="1113237"/>
            <a:ext cx="5220000" cy="1171500"/>
          </a:xfrm>
          <a:prstGeom prst="rect">
            <a:avLst/>
          </a:prstGeom>
          <a:noFill/>
          <a:ln>
            <a:noFill/>
          </a:ln>
        </p:spPr>
        <p:txBody>
          <a:bodyPr anchorCtr="0" anchor="b" bIns="0" lIns="0" spcFirstLastPara="1" rIns="0" wrap="square" tIns="0">
            <a:normAutofit/>
          </a:bodyPr>
          <a:lstStyle>
            <a:lvl1pPr lvl="0" rtl="0" algn="ctr">
              <a:lnSpc>
                <a:spcPct val="100000"/>
              </a:lnSpc>
              <a:spcBef>
                <a:spcPts val="0"/>
              </a:spcBef>
              <a:spcAft>
                <a:spcPts val="0"/>
              </a:spcAft>
              <a:buClr>
                <a:schemeClr val="lt1"/>
              </a:buClr>
              <a:buSzPts val="2400"/>
              <a:buFont typeface="Verdana"/>
              <a:buNone/>
              <a:defRPr sz="2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23"/>
          <p:cNvSpPr txBox="1"/>
          <p:nvPr>
            <p:ph idx="1" type="subTitle"/>
          </p:nvPr>
        </p:nvSpPr>
        <p:spPr>
          <a:xfrm>
            <a:off x="1962000" y="2463404"/>
            <a:ext cx="5220000" cy="812700"/>
          </a:xfrm>
          <a:prstGeom prst="rect">
            <a:avLst/>
          </a:prstGeom>
          <a:noFill/>
          <a:ln>
            <a:noFill/>
          </a:ln>
        </p:spPr>
        <p:txBody>
          <a:bodyPr anchorCtr="0" anchor="t" bIns="0" lIns="0" spcFirstLastPara="1" rIns="0" wrap="square" tIns="0">
            <a:normAutofit/>
          </a:bodyPr>
          <a:lstStyle>
            <a:lvl1pPr lvl="0" rtl="0" algn="ctr">
              <a:lnSpc>
                <a:spcPct val="100000"/>
              </a:lnSpc>
              <a:spcBef>
                <a:spcPts val="1000"/>
              </a:spcBef>
              <a:spcAft>
                <a:spcPts val="0"/>
              </a:spcAft>
              <a:buClr>
                <a:schemeClr val="lt1"/>
              </a:buClr>
              <a:buSzPts val="1500"/>
              <a:buNone/>
              <a:defRPr b="1" sz="1500">
                <a:solidFill>
                  <a:schemeClr val="lt1"/>
                </a:solidFill>
                <a:latin typeface="Verdana"/>
                <a:ea typeface="Verdana"/>
                <a:cs typeface="Verdana"/>
                <a:sym typeface="Verdana"/>
              </a:defRPr>
            </a:lvl1pPr>
            <a:lvl2pPr lvl="1" rtl="0" algn="ctr">
              <a:lnSpc>
                <a:spcPct val="90000"/>
              </a:lnSpc>
              <a:spcBef>
                <a:spcPts val="1200"/>
              </a:spcBef>
              <a:spcAft>
                <a:spcPts val="0"/>
              </a:spcAft>
              <a:buClr>
                <a:schemeClr val="dk1"/>
              </a:buClr>
              <a:buSzPts val="1200"/>
              <a:buNone/>
              <a:defRPr sz="1500"/>
            </a:lvl2pPr>
            <a:lvl3pPr lvl="2" rtl="0" algn="ctr">
              <a:lnSpc>
                <a:spcPct val="90000"/>
              </a:lnSpc>
              <a:spcBef>
                <a:spcPts val="1200"/>
              </a:spcBef>
              <a:spcAft>
                <a:spcPts val="0"/>
              </a:spcAft>
              <a:buClr>
                <a:schemeClr val="dk1"/>
              </a:buClr>
              <a:buSzPts val="1350"/>
              <a:buNone/>
              <a:defRPr sz="135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08" name="Google Shape;108;p23"/>
          <p:cNvPicPr preferRelativeResize="0"/>
          <p:nvPr/>
        </p:nvPicPr>
        <p:blipFill rotWithShape="1">
          <a:blip r:embed="rId3">
            <a:alphaModFix/>
          </a:blip>
          <a:srcRect b="0" l="0" r="0" t="0"/>
          <a:stretch/>
        </p:blipFill>
        <p:spPr>
          <a:xfrm>
            <a:off x="3846606" y="4417498"/>
            <a:ext cx="1455662" cy="49460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id="114" name="Google Shape;114;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Franklin Gothic"/>
              <a:buNone/>
              <a:defRPr b="1" sz="5200">
                <a:latin typeface="Franklin Gothic"/>
                <a:ea typeface="Franklin Gothic"/>
                <a:cs typeface="Franklin Gothic"/>
                <a:sym typeface="Franklin Gothic"/>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5" name="Google Shape;115;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00000"/>
              </a:buClr>
              <a:buSzPts val="2700"/>
              <a:buFont typeface="Franklin Gothic"/>
              <a:buNone/>
              <a:defRPr sz="2700">
                <a:solidFill>
                  <a:srgbClr val="000000"/>
                </a:solidFill>
                <a:latin typeface="Franklin Gothic"/>
                <a:ea typeface="Franklin Gothic"/>
                <a:cs typeface="Franklin Gothic"/>
                <a:sym typeface="Franklin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6" name="Google Shape;11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2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Font typeface="Franklin Gothic"/>
              <a:buNone/>
              <a:defRPr b="1" sz="3600">
                <a:latin typeface="Franklin Gothic"/>
                <a:ea typeface="Franklin Gothic"/>
                <a:cs typeface="Franklin Gothic"/>
                <a:sym typeface="Franklin Gothic"/>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19" name="Google Shape;119;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2" name="Google Shape;12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00000"/>
              </a:buClr>
              <a:buSzPts val="1800"/>
              <a:buChar char="●"/>
              <a:defRPr>
                <a:solidFill>
                  <a:srgbClr val="000000"/>
                </a:solidFill>
              </a:defRPr>
            </a:lvl1pPr>
            <a:lvl2pPr indent="-317500" lvl="1" marL="914400">
              <a:spcBef>
                <a:spcPts val="0"/>
              </a:spcBef>
              <a:spcAft>
                <a:spcPts val="0"/>
              </a:spcAft>
              <a:buClr>
                <a:srgbClr val="000000"/>
              </a:buClr>
              <a:buSzPts val="1400"/>
              <a:buChar char="○"/>
              <a:defRPr>
                <a:solidFill>
                  <a:srgbClr val="000000"/>
                </a:solidFill>
              </a:defRPr>
            </a:lvl2pPr>
            <a:lvl3pPr indent="-317500" lvl="2" marL="1371600">
              <a:spcBef>
                <a:spcPts val="0"/>
              </a:spcBef>
              <a:spcAft>
                <a:spcPts val="0"/>
              </a:spcAft>
              <a:buClr>
                <a:srgbClr val="000000"/>
              </a:buClr>
              <a:buSzPts val="1400"/>
              <a:buChar char="■"/>
              <a:defRPr>
                <a:solidFill>
                  <a:srgbClr val="000000"/>
                </a:solidFill>
              </a:defRPr>
            </a:lvl3pPr>
            <a:lvl4pPr indent="-317500" lvl="3" marL="1828800">
              <a:spcBef>
                <a:spcPts val="0"/>
              </a:spcBef>
              <a:spcAft>
                <a:spcPts val="0"/>
              </a:spcAft>
              <a:buClr>
                <a:srgbClr val="000000"/>
              </a:buClr>
              <a:buSzPts val="1400"/>
              <a:buChar char="●"/>
              <a:defRPr>
                <a:solidFill>
                  <a:srgbClr val="000000"/>
                </a:solidFill>
              </a:defRPr>
            </a:lvl4pPr>
            <a:lvl5pPr indent="-317500" lvl="4" marL="2286000">
              <a:spcBef>
                <a:spcPts val="0"/>
              </a:spcBef>
              <a:spcAft>
                <a:spcPts val="0"/>
              </a:spcAft>
              <a:buClr>
                <a:srgbClr val="000000"/>
              </a:buClr>
              <a:buSzPts val="1400"/>
              <a:buChar char="○"/>
              <a:defRPr>
                <a:solidFill>
                  <a:srgbClr val="000000"/>
                </a:solidFill>
              </a:defRPr>
            </a:lvl5pPr>
            <a:lvl6pPr indent="-317500" lvl="5" marL="2743200">
              <a:spcBef>
                <a:spcPts val="0"/>
              </a:spcBef>
              <a:spcAft>
                <a:spcPts val="0"/>
              </a:spcAft>
              <a:buClr>
                <a:srgbClr val="000000"/>
              </a:buClr>
              <a:buSzPts val="1400"/>
              <a:buChar char="■"/>
              <a:defRPr>
                <a:solidFill>
                  <a:srgbClr val="000000"/>
                </a:solidFill>
              </a:defRPr>
            </a:lvl6pPr>
            <a:lvl7pPr indent="-317500" lvl="6" marL="3200400">
              <a:spcBef>
                <a:spcPts val="0"/>
              </a:spcBef>
              <a:spcAft>
                <a:spcPts val="0"/>
              </a:spcAft>
              <a:buClr>
                <a:srgbClr val="000000"/>
              </a:buClr>
              <a:buSzPts val="1400"/>
              <a:buChar char="●"/>
              <a:defRPr>
                <a:solidFill>
                  <a:srgbClr val="000000"/>
                </a:solidFill>
              </a:defRPr>
            </a:lvl7pPr>
            <a:lvl8pPr indent="-317500" lvl="7" marL="3657600">
              <a:spcBef>
                <a:spcPts val="0"/>
              </a:spcBef>
              <a:spcAft>
                <a:spcPts val="0"/>
              </a:spcAft>
              <a:buClr>
                <a:srgbClr val="000000"/>
              </a:buClr>
              <a:buSzPts val="1400"/>
              <a:buChar char="○"/>
              <a:defRPr>
                <a:solidFill>
                  <a:srgbClr val="000000"/>
                </a:solidFill>
              </a:defRPr>
            </a:lvl8pPr>
            <a:lvl9pPr indent="-317500" lvl="8" marL="4114800">
              <a:spcBef>
                <a:spcPts val="0"/>
              </a:spcBef>
              <a:spcAft>
                <a:spcPts val="0"/>
              </a:spcAft>
              <a:buClr>
                <a:srgbClr val="000000"/>
              </a:buClr>
              <a:buSzPts val="1400"/>
              <a:buChar char="■"/>
              <a:defRPr>
                <a:solidFill>
                  <a:srgbClr val="000000"/>
                </a:solidFill>
              </a:defRPr>
            </a:lvl9pPr>
          </a:lstStyle>
          <a:p/>
        </p:txBody>
      </p:sp>
      <p:sp>
        <p:nvSpPr>
          <p:cNvPr id="123" name="Google Shape;12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4" name="Shape 124"/>
        <p:cNvGrpSpPr/>
        <p:nvPr/>
      </p:nvGrpSpPr>
      <p:grpSpPr>
        <a:xfrm>
          <a:off x="0" y="0"/>
          <a:ext cx="0" cy="0"/>
          <a:chOff x="0" y="0"/>
          <a:chExt cx="0" cy="0"/>
        </a:xfrm>
      </p:grpSpPr>
      <p:sp>
        <p:nvSpPr>
          <p:cNvPr id="125" name="Google Shape;125;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6" name="Google Shape;126;p2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Franklin Gothic"/>
              <a:buChar char="●"/>
              <a:defRPr sz="1400">
                <a:latin typeface="Franklin Gothic"/>
                <a:ea typeface="Franklin Gothic"/>
                <a:cs typeface="Franklin Gothic"/>
                <a:sym typeface="Franklin Gothic"/>
              </a:defRPr>
            </a:lvl1pPr>
            <a:lvl2pPr indent="-304800" lvl="1" marL="914400">
              <a:spcBef>
                <a:spcPts val="0"/>
              </a:spcBef>
              <a:spcAft>
                <a:spcPts val="0"/>
              </a:spcAft>
              <a:buSzPts val="1200"/>
              <a:buFont typeface="Franklin Gothic"/>
              <a:buChar char="○"/>
              <a:defRPr sz="1200">
                <a:latin typeface="Franklin Gothic"/>
                <a:ea typeface="Franklin Gothic"/>
                <a:cs typeface="Franklin Gothic"/>
                <a:sym typeface="Franklin Gothic"/>
              </a:defRPr>
            </a:lvl2pPr>
            <a:lvl3pPr indent="-304800" lvl="2" marL="1371600">
              <a:spcBef>
                <a:spcPts val="0"/>
              </a:spcBef>
              <a:spcAft>
                <a:spcPts val="0"/>
              </a:spcAft>
              <a:buSzPts val="1200"/>
              <a:buFont typeface="Franklin Gothic"/>
              <a:buChar char="■"/>
              <a:defRPr sz="1200">
                <a:latin typeface="Franklin Gothic"/>
                <a:ea typeface="Franklin Gothic"/>
                <a:cs typeface="Franklin Gothic"/>
                <a:sym typeface="Franklin Gothic"/>
              </a:defRPr>
            </a:lvl3pPr>
            <a:lvl4pPr indent="-304800" lvl="3" marL="1828800">
              <a:spcBef>
                <a:spcPts val="0"/>
              </a:spcBef>
              <a:spcAft>
                <a:spcPts val="0"/>
              </a:spcAft>
              <a:buSzPts val="1200"/>
              <a:buFont typeface="Franklin Gothic"/>
              <a:buChar char="●"/>
              <a:defRPr sz="1200">
                <a:latin typeface="Franklin Gothic"/>
                <a:ea typeface="Franklin Gothic"/>
                <a:cs typeface="Franklin Gothic"/>
                <a:sym typeface="Franklin Gothic"/>
              </a:defRPr>
            </a:lvl4pPr>
            <a:lvl5pPr indent="-304800" lvl="4" marL="2286000">
              <a:spcBef>
                <a:spcPts val="0"/>
              </a:spcBef>
              <a:spcAft>
                <a:spcPts val="0"/>
              </a:spcAft>
              <a:buSzPts val="1200"/>
              <a:buFont typeface="Franklin Gothic"/>
              <a:buChar char="○"/>
              <a:defRPr sz="1200">
                <a:latin typeface="Franklin Gothic"/>
                <a:ea typeface="Franklin Gothic"/>
                <a:cs typeface="Franklin Gothic"/>
                <a:sym typeface="Franklin Gothic"/>
              </a:defRPr>
            </a:lvl5pPr>
            <a:lvl6pPr indent="-304800" lvl="5" marL="2743200">
              <a:spcBef>
                <a:spcPts val="0"/>
              </a:spcBef>
              <a:spcAft>
                <a:spcPts val="0"/>
              </a:spcAft>
              <a:buSzPts val="1200"/>
              <a:buFont typeface="Franklin Gothic"/>
              <a:buChar char="■"/>
              <a:defRPr sz="1200">
                <a:latin typeface="Franklin Gothic"/>
                <a:ea typeface="Franklin Gothic"/>
                <a:cs typeface="Franklin Gothic"/>
                <a:sym typeface="Franklin Gothic"/>
              </a:defRPr>
            </a:lvl6pPr>
            <a:lvl7pPr indent="-304800" lvl="6" marL="3200400">
              <a:spcBef>
                <a:spcPts val="0"/>
              </a:spcBef>
              <a:spcAft>
                <a:spcPts val="0"/>
              </a:spcAft>
              <a:buSzPts val="1200"/>
              <a:buFont typeface="Franklin Gothic"/>
              <a:buChar char="●"/>
              <a:defRPr sz="1200">
                <a:latin typeface="Franklin Gothic"/>
                <a:ea typeface="Franklin Gothic"/>
                <a:cs typeface="Franklin Gothic"/>
                <a:sym typeface="Franklin Gothic"/>
              </a:defRPr>
            </a:lvl7pPr>
            <a:lvl8pPr indent="-304800" lvl="7" marL="3657600">
              <a:spcBef>
                <a:spcPts val="0"/>
              </a:spcBef>
              <a:spcAft>
                <a:spcPts val="0"/>
              </a:spcAft>
              <a:buSzPts val="1200"/>
              <a:buFont typeface="Franklin Gothic"/>
              <a:buChar char="○"/>
              <a:defRPr sz="1200">
                <a:latin typeface="Franklin Gothic"/>
                <a:ea typeface="Franklin Gothic"/>
                <a:cs typeface="Franklin Gothic"/>
                <a:sym typeface="Franklin Gothic"/>
              </a:defRPr>
            </a:lvl8pPr>
            <a:lvl9pPr indent="-304800" lvl="8" marL="4114800">
              <a:spcBef>
                <a:spcPts val="0"/>
              </a:spcBef>
              <a:spcAft>
                <a:spcPts val="0"/>
              </a:spcAft>
              <a:buSzPts val="1200"/>
              <a:buFont typeface="Franklin Gothic"/>
              <a:buChar char="■"/>
              <a:defRPr sz="1200">
                <a:latin typeface="Franklin Gothic"/>
                <a:ea typeface="Franklin Gothic"/>
                <a:cs typeface="Franklin Gothic"/>
                <a:sym typeface="Franklin Gothic"/>
              </a:defRPr>
            </a:lvl9pPr>
          </a:lstStyle>
          <a:p/>
        </p:txBody>
      </p:sp>
      <p:sp>
        <p:nvSpPr>
          <p:cNvPr id="127" name="Google Shape;127;p2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Franklin Gothic"/>
              <a:buChar char="●"/>
              <a:defRPr sz="1400">
                <a:latin typeface="Franklin Gothic"/>
                <a:ea typeface="Franklin Gothic"/>
                <a:cs typeface="Franklin Gothic"/>
                <a:sym typeface="Franklin Gothic"/>
              </a:defRPr>
            </a:lvl1pPr>
            <a:lvl2pPr indent="-304800" lvl="1" marL="914400">
              <a:spcBef>
                <a:spcPts val="0"/>
              </a:spcBef>
              <a:spcAft>
                <a:spcPts val="0"/>
              </a:spcAft>
              <a:buSzPts val="1200"/>
              <a:buFont typeface="Franklin Gothic"/>
              <a:buChar char="○"/>
              <a:defRPr sz="1200">
                <a:latin typeface="Franklin Gothic"/>
                <a:ea typeface="Franklin Gothic"/>
                <a:cs typeface="Franklin Gothic"/>
                <a:sym typeface="Franklin Gothic"/>
              </a:defRPr>
            </a:lvl2pPr>
            <a:lvl3pPr indent="-304800" lvl="2" marL="1371600">
              <a:spcBef>
                <a:spcPts val="0"/>
              </a:spcBef>
              <a:spcAft>
                <a:spcPts val="0"/>
              </a:spcAft>
              <a:buSzPts val="1200"/>
              <a:buFont typeface="Franklin Gothic"/>
              <a:buChar char="■"/>
              <a:defRPr sz="1200">
                <a:latin typeface="Franklin Gothic"/>
                <a:ea typeface="Franklin Gothic"/>
                <a:cs typeface="Franklin Gothic"/>
                <a:sym typeface="Franklin Gothic"/>
              </a:defRPr>
            </a:lvl3pPr>
            <a:lvl4pPr indent="-304800" lvl="3" marL="1828800">
              <a:spcBef>
                <a:spcPts val="0"/>
              </a:spcBef>
              <a:spcAft>
                <a:spcPts val="0"/>
              </a:spcAft>
              <a:buSzPts val="1200"/>
              <a:buFont typeface="Franklin Gothic"/>
              <a:buChar char="●"/>
              <a:defRPr sz="1200">
                <a:latin typeface="Franklin Gothic"/>
                <a:ea typeface="Franklin Gothic"/>
                <a:cs typeface="Franklin Gothic"/>
                <a:sym typeface="Franklin Gothic"/>
              </a:defRPr>
            </a:lvl4pPr>
            <a:lvl5pPr indent="-304800" lvl="4" marL="2286000">
              <a:spcBef>
                <a:spcPts val="0"/>
              </a:spcBef>
              <a:spcAft>
                <a:spcPts val="0"/>
              </a:spcAft>
              <a:buSzPts val="1200"/>
              <a:buFont typeface="Franklin Gothic"/>
              <a:buChar char="○"/>
              <a:defRPr sz="1200">
                <a:latin typeface="Franklin Gothic"/>
                <a:ea typeface="Franklin Gothic"/>
                <a:cs typeface="Franklin Gothic"/>
                <a:sym typeface="Franklin Gothic"/>
              </a:defRPr>
            </a:lvl5pPr>
            <a:lvl6pPr indent="-304800" lvl="5" marL="2743200">
              <a:spcBef>
                <a:spcPts val="0"/>
              </a:spcBef>
              <a:spcAft>
                <a:spcPts val="0"/>
              </a:spcAft>
              <a:buSzPts val="1200"/>
              <a:buFont typeface="Franklin Gothic"/>
              <a:buChar char="■"/>
              <a:defRPr sz="1200">
                <a:latin typeface="Franklin Gothic"/>
                <a:ea typeface="Franklin Gothic"/>
                <a:cs typeface="Franklin Gothic"/>
                <a:sym typeface="Franklin Gothic"/>
              </a:defRPr>
            </a:lvl6pPr>
            <a:lvl7pPr indent="-304800" lvl="6" marL="3200400">
              <a:spcBef>
                <a:spcPts val="0"/>
              </a:spcBef>
              <a:spcAft>
                <a:spcPts val="0"/>
              </a:spcAft>
              <a:buSzPts val="1200"/>
              <a:buFont typeface="Franklin Gothic"/>
              <a:buChar char="●"/>
              <a:defRPr sz="1200">
                <a:latin typeface="Franklin Gothic"/>
                <a:ea typeface="Franklin Gothic"/>
                <a:cs typeface="Franklin Gothic"/>
                <a:sym typeface="Franklin Gothic"/>
              </a:defRPr>
            </a:lvl7pPr>
            <a:lvl8pPr indent="-304800" lvl="7" marL="3657600">
              <a:spcBef>
                <a:spcPts val="0"/>
              </a:spcBef>
              <a:spcAft>
                <a:spcPts val="0"/>
              </a:spcAft>
              <a:buSzPts val="1200"/>
              <a:buFont typeface="Franklin Gothic"/>
              <a:buChar char="○"/>
              <a:defRPr sz="1200">
                <a:latin typeface="Franklin Gothic"/>
                <a:ea typeface="Franklin Gothic"/>
                <a:cs typeface="Franklin Gothic"/>
                <a:sym typeface="Franklin Gothic"/>
              </a:defRPr>
            </a:lvl8pPr>
            <a:lvl9pPr indent="-304800" lvl="8" marL="4114800">
              <a:spcBef>
                <a:spcPts val="0"/>
              </a:spcBef>
              <a:spcAft>
                <a:spcPts val="0"/>
              </a:spcAft>
              <a:buSzPts val="1200"/>
              <a:buFont typeface="Franklin Gothic"/>
              <a:buChar char="■"/>
              <a:defRPr sz="1200">
                <a:latin typeface="Franklin Gothic"/>
                <a:ea typeface="Franklin Gothic"/>
                <a:cs typeface="Franklin Gothic"/>
                <a:sym typeface="Franklin Gothic"/>
              </a:defRPr>
            </a:lvl9pPr>
          </a:lstStyle>
          <a:p/>
        </p:txBody>
      </p:sp>
      <p:sp>
        <p:nvSpPr>
          <p:cNvPr id="128" name="Google Shape;12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1" name="Google Shape;131;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2" name="Shape 132"/>
        <p:cNvGrpSpPr/>
        <p:nvPr/>
      </p:nvGrpSpPr>
      <p:grpSpPr>
        <a:xfrm>
          <a:off x="0" y="0"/>
          <a:ext cx="0" cy="0"/>
          <a:chOff x="0" y="0"/>
          <a:chExt cx="0" cy="0"/>
        </a:xfrm>
      </p:grpSpPr>
      <p:sp>
        <p:nvSpPr>
          <p:cNvPr id="133" name="Google Shape;133;p3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4" name="Google Shape;134;p3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5" name="Google Shape;135;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6" name="Shape 136"/>
        <p:cNvGrpSpPr/>
        <p:nvPr/>
      </p:nvGrpSpPr>
      <p:grpSpPr>
        <a:xfrm>
          <a:off x="0" y="0"/>
          <a:ext cx="0" cy="0"/>
          <a:chOff x="0" y="0"/>
          <a:chExt cx="0" cy="0"/>
        </a:xfrm>
      </p:grpSpPr>
      <p:sp>
        <p:nvSpPr>
          <p:cNvPr id="137" name="Google Shape;137;p3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8" name="Google Shape;13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0"/>
              </a:spcBef>
              <a:spcAft>
                <a:spcPts val="0"/>
              </a:spcAft>
              <a:buClr>
                <a:srgbClr val="000000"/>
              </a:buClr>
              <a:buSzPts val="1400"/>
              <a:buChar char="○"/>
              <a:defRPr>
                <a:solidFill>
                  <a:srgbClr val="000000"/>
                </a:solidFill>
              </a:defRPr>
            </a:lvl2pPr>
            <a:lvl3pPr indent="-317500" lvl="2" marL="1371600" rtl="0">
              <a:spcBef>
                <a:spcPts val="0"/>
              </a:spcBef>
              <a:spcAft>
                <a:spcPts val="0"/>
              </a:spcAft>
              <a:buClr>
                <a:srgbClr val="000000"/>
              </a:buClr>
              <a:buSzPts val="1400"/>
              <a:buChar char="■"/>
              <a:defRPr>
                <a:solidFill>
                  <a:srgbClr val="000000"/>
                </a:solidFill>
              </a:defRPr>
            </a:lvl3pPr>
            <a:lvl4pPr indent="-317500" lvl="3" marL="1828800" rtl="0">
              <a:spcBef>
                <a:spcPts val="0"/>
              </a:spcBef>
              <a:spcAft>
                <a:spcPts val="0"/>
              </a:spcAft>
              <a:buClr>
                <a:srgbClr val="000000"/>
              </a:buClr>
              <a:buSzPts val="1400"/>
              <a:buChar char="●"/>
              <a:defRPr>
                <a:solidFill>
                  <a:srgbClr val="000000"/>
                </a:solidFill>
              </a:defRPr>
            </a:lvl4pPr>
            <a:lvl5pPr indent="-317500" lvl="4" marL="2286000" rtl="0">
              <a:spcBef>
                <a:spcPts val="0"/>
              </a:spcBef>
              <a:spcAft>
                <a:spcPts val="0"/>
              </a:spcAft>
              <a:buClr>
                <a:srgbClr val="000000"/>
              </a:buClr>
              <a:buSzPts val="1400"/>
              <a:buChar char="○"/>
              <a:defRPr>
                <a:solidFill>
                  <a:srgbClr val="000000"/>
                </a:solidFill>
              </a:defRPr>
            </a:lvl5pPr>
            <a:lvl6pPr indent="-317500" lvl="5" marL="2743200" rtl="0">
              <a:spcBef>
                <a:spcPts val="0"/>
              </a:spcBef>
              <a:spcAft>
                <a:spcPts val="0"/>
              </a:spcAft>
              <a:buClr>
                <a:srgbClr val="000000"/>
              </a:buClr>
              <a:buSzPts val="1400"/>
              <a:buChar char="■"/>
              <a:defRPr>
                <a:solidFill>
                  <a:srgbClr val="000000"/>
                </a:solidFill>
              </a:defRPr>
            </a:lvl6pPr>
            <a:lvl7pPr indent="-317500" lvl="6" marL="3200400" rtl="0">
              <a:spcBef>
                <a:spcPts val="0"/>
              </a:spcBef>
              <a:spcAft>
                <a:spcPts val="0"/>
              </a:spcAft>
              <a:buClr>
                <a:srgbClr val="000000"/>
              </a:buClr>
              <a:buSzPts val="1400"/>
              <a:buChar char="●"/>
              <a:defRPr>
                <a:solidFill>
                  <a:srgbClr val="000000"/>
                </a:solidFill>
              </a:defRPr>
            </a:lvl7pPr>
            <a:lvl8pPr indent="-317500" lvl="7" marL="3657600" rtl="0">
              <a:spcBef>
                <a:spcPts val="0"/>
              </a:spcBef>
              <a:spcAft>
                <a:spcPts val="0"/>
              </a:spcAft>
              <a:buClr>
                <a:srgbClr val="000000"/>
              </a:buClr>
              <a:buSzPts val="1400"/>
              <a:buChar char="○"/>
              <a:defRPr>
                <a:solidFill>
                  <a:srgbClr val="000000"/>
                </a:solidFill>
              </a:defRPr>
            </a:lvl8pPr>
            <a:lvl9pPr indent="-317500" lvl="8" marL="4114800" rtl="0">
              <a:spcBef>
                <a:spcPts val="0"/>
              </a:spcBef>
              <a:spcAft>
                <a:spcPts val="0"/>
              </a:spcAft>
              <a:buClr>
                <a:srgbClr val="000000"/>
              </a:buClr>
              <a:buSzPts val="1400"/>
              <a:buChar char="■"/>
              <a:defRPr>
                <a:solidFill>
                  <a:srgbClr val="000000"/>
                </a:solidFill>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9" name="Shape 139"/>
        <p:cNvGrpSpPr/>
        <p:nvPr/>
      </p:nvGrpSpPr>
      <p:grpSpPr>
        <a:xfrm>
          <a:off x="0" y="0"/>
          <a:ext cx="0" cy="0"/>
          <a:chOff x="0" y="0"/>
          <a:chExt cx="0" cy="0"/>
        </a:xfrm>
      </p:grpSpPr>
      <p:sp>
        <p:nvSpPr>
          <p:cNvPr id="140" name="Google Shape;140;p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2" name="Google Shape;142;p3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3" name="Google Shape;143;p3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4" name="Google Shape;14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5" name="Shape 145"/>
        <p:cNvGrpSpPr/>
        <p:nvPr/>
      </p:nvGrpSpPr>
      <p:grpSpPr>
        <a:xfrm>
          <a:off x="0" y="0"/>
          <a:ext cx="0" cy="0"/>
          <a:chOff x="0" y="0"/>
          <a:chExt cx="0" cy="0"/>
        </a:xfrm>
      </p:grpSpPr>
      <p:sp>
        <p:nvSpPr>
          <p:cNvPr id="146" name="Google Shape;146;p3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47" name="Google Shape;147;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8" name="Shape 148"/>
        <p:cNvGrpSpPr/>
        <p:nvPr/>
      </p:nvGrpSpPr>
      <p:grpSpPr>
        <a:xfrm>
          <a:off x="0" y="0"/>
          <a:ext cx="0" cy="0"/>
          <a:chOff x="0" y="0"/>
          <a:chExt cx="0" cy="0"/>
        </a:xfrm>
      </p:grpSpPr>
      <p:sp>
        <p:nvSpPr>
          <p:cNvPr id="149" name="Google Shape;149;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0" name="Google Shape;150;p3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1" name="Google Shape;15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
        <p:nvSpPr>
          <p:cNvPr id="153" name="Google Shape;15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Franklin Gothic"/>
              <a:buChar char="●"/>
              <a:defRPr sz="1400">
                <a:latin typeface="Franklin Gothic"/>
                <a:ea typeface="Franklin Gothic"/>
                <a:cs typeface="Franklin Gothic"/>
                <a:sym typeface="Franklin Gothic"/>
              </a:defRPr>
            </a:lvl1pPr>
            <a:lvl2pPr indent="-304800" lvl="1" marL="914400" rtl="0">
              <a:spcBef>
                <a:spcPts val="0"/>
              </a:spcBef>
              <a:spcAft>
                <a:spcPts val="0"/>
              </a:spcAft>
              <a:buSzPts val="1200"/>
              <a:buFont typeface="Franklin Gothic"/>
              <a:buChar char="○"/>
              <a:defRPr sz="1200">
                <a:latin typeface="Franklin Gothic"/>
                <a:ea typeface="Franklin Gothic"/>
                <a:cs typeface="Franklin Gothic"/>
                <a:sym typeface="Franklin Gothic"/>
              </a:defRPr>
            </a:lvl2pPr>
            <a:lvl3pPr indent="-304800" lvl="2" marL="1371600" rtl="0">
              <a:spcBef>
                <a:spcPts val="0"/>
              </a:spcBef>
              <a:spcAft>
                <a:spcPts val="0"/>
              </a:spcAft>
              <a:buSzPts val="1200"/>
              <a:buFont typeface="Franklin Gothic"/>
              <a:buChar char="■"/>
              <a:defRPr sz="1200">
                <a:latin typeface="Franklin Gothic"/>
                <a:ea typeface="Franklin Gothic"/>
                <a:cs typeface="Franklin Gothic"/>
                <a:sym typeface="Franklin Gothic"/>
              </a:defRPr>
            </a:lvl3pPr>
            <a:lvl4pPr indent="-304800" lvl="3" marL="1828800" rtl="0">
              <a:spcBef>
                <a:spcPts val="0"/>
              </a:spcBef>
              <a:spcAft>
                <a:spcPts val="0"/>
              </a:spcAft>
              <a:buSzPts val="1200"/>
              <a:buFont typeface="Franklin Gothic"/>
              <a:buChar char="●"/>
              <a:defRPr sz="1200">
                <a:latin typeface="Franklin Gothic"/>
                <a:ea typeface="Franklin Gothic"/>
                <a:cs typeface="Franklin Gothic"/>
                <a:sym typeface="Franklin Gothic"/>
              </a:defRPr>
            </a:lvl4pPr>
            <a:lvl5pPr indent="-304800" lvl="4" marL="2286000" rtl="0">
              <a:spcBef>
                <a:spcPts val="0"/>
              </a:spcBef>
              <a:spcAft>
                <a:spcPts val="0"/>
              </a:spcAft>
              <a:buSzPts val="1200"/>
              <a:buFont typeface="Franklin Gothic"/>
              <a:buChar char="○"/>
              <a:defRPr sz="1200">
                <a:latin typeface="Franklin Gothic"/>
                <a:ea typeface="Franklin Gothic"/>
                <a:cs typeface="Franklin Gothic"/>
                <a:sym typeface="Franklin Gothic"/>
              </a:defRPr>
            </a:lvl5pPr>
            <a:lvl6pPr indent="-304800" lvl="5" marL="2743200" rtl="0">
              <a:spcBef>
                <a:spcPts val="0"/>
              </a:spcBef>
              <a:spcAft>
                <a:spcPts val="0"/>
              </a:spcAft>
              <a:buSzPts val="1200"/>
              <a:buFont typeface="Franklin Gothic"/>
              <a:buChar char="■"/>
              <a:defRPr sz="1200">
                <a:latin typeface="Franklin Gothic"/>
                <a:ea typeface="Franklin Gothic"/>
                <a:cs typeface="Franklin Gothic"/>
                <a:sym typeface="Franklin Gothic"/>
              </a:defRPr>
            </a:lvl6pPr>
            <a:lvl7pPr indent="-304800" lvl="6" marL="3200400" rtl="0">
              <a:spcBef>
                <a:spcPts val="0"/>
              </a:spcBef>
              <a:spcAft>
                <a:spcPts val="0"/>
              </a:spcAft>
              <a:buSzPts val="1200"/>
              <a:buFont typeface="Franklin Gothic"/>
              <a:buChar char="●"/>
              <a:defRPr sz="1200">
                <a:latin typeface="Franklin Gothic"/>
                <a:ea typeface="Franklin Gothic"/>
                <a:cs typeface="Franklin Gothic"/>
                <a:sym typeface="Franklin Gothic"/>
              </a:defRPr>
            </a:lvl7pPr>
            <a:lvl8pPr indent="-304800" lvl="7" marL="3657600" rtl="0">
              <a:spcBef>
                <a:spcPts val="0"/>
              </a:spcBef>
              <a:spcAft>
                <a:spcPts val="0"/>
              </a:spcAft>
              <a:buSzPts val="1200"/>
              <a:buFont typeface="Franklin Gothic"/>
              <a:buChar char="○"/>
              <a:defRPr sz="1200">
                <a:latin typeface="Franklin Gothic"/>
                <a:ea typeface="Franklin Gothic"/>
                <a:cs typeface="Franklin Gothic"/>
                <a:sym typeface="Franklin Gothic"/>
              </a:defRPr>
            </a:lvl8pPr>
            <a:lvl9pPr indent="-304800" lvl="8" marL="4114800" rtl="0">
              <a:spcBef>
                <a:spcPts val="0"/>
              </a:spcBef>
              <a:spcAft>
                <a:spcPts val="0"/>
              </a:spcAft>
              <a:buSzPts val="1200"/>
              <a:buFont typeface="Franklin Gothic"/>
              <a:buChar char="■"/>
              <a:defRPr sz="1200">
                <a:latin typeface="Franklin Gothic"/>
                <a:ea typeface="Franklin Gothic"/>
                <a:cs typeface="Franklin Gothic"/>
                <a:sym typeface="Franklin Gothic"/>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Franklin Gothic"/>
              <a:buChar char="●"/>
              <a:defRPr sz="1400">
                <a:latin typeface="Franklin Gothic"/>
                <a:ea typeface="Franklin Gothic"/>
                <a:cs typeface="Franklin Gothic"/>
                <a:sym typeface="Franklin Gothic"/>
              </a:defRPr>
            </a:lvl1pPr>
            <a:lvl2pPr indent="-304800" lvl="1" marL="914400" rtl="0">
              <a:spcBef>
                <a:spcPts val="0"/>
              </a:spcBef>
              <a:spcAft>
                <a:spcPts val="0"/>
              </a:spcAft>
              <a:buSzPts val="1200"/>
              <a:buFont typeface="Franklin Gothic"/>
              <a:buChar char="○"/>
              <a:defRPr sz="1200">
                <a:latin typeface="Franklin Gothic"/>
                <a:ea typeface="Franklin Gothic"/>
                <a:cs typeface="Franklin Gothic"/>
                <a:sym typeface="Franklin Gothic"/>
              </a:defRPr>
            </a:lvl2pPr>
            <a:lvl3pPr indent="-304800" lvl="2" marL="1371600" rtl="0">
              <a:spcBef>
                <a:spcPts val="0"/>
              </a:spcBef>
              <a:spcAft>
                <a:spcPts val="0"/>
              </a:spcAft>
              <a:buSzPts val="1200"/>
              <a:buFont typeface="Franklin Gothic"/>
              <a:buChar char="■"/>
              <a:defRPr sz="1200">
                <a:latin typeface="Franklin Gothic"/>
                <a:ea typeface="Franklin Gothic"/>
                <a:cs typeface="Franklin Gothic"/>
                <a:sym typeface="Franklin Gothic"/>
              </a:defRPr>
            </a:lvl3pPr>
            <a:lvl4pPr indent="-304800" lvl="3" marL="1828800" rtl="0">
              <a:spcBef>
                <a:spcPts val="0"/>
              </a:spcBef>
              <a:spcAft>
                <a:spcPts val="0"/>
              </a:spcAft>
              <a:buSzPts val="1200"/>
              <a:buFont typeface="Franklin Gothic"/>
              <a:buChar char="●"/>
              <a:defRPr sz="1200">
                <a:latin typeface="Franklin Gothic"/>
                <a:ea typeface="Franklin Gothic"/>
                <a:cs typeface="Franklin Gothic"/>
                <a:sym typeface="Franklin Gothic"/>
              </a:defRPr>
            </a:lvl4pPr>
            <a:lvl5pPr indent="-304800" lvl="4" marL="2286000" rtl="0">
              <a:spcBef>
                <a:spcPts val="0"/>
              </a:spcBef>
              <a:spcAft>
                <a:spcPts val="0"/>
              </a:spcAft>
              <a:buSzPts val="1200"/>
              <a:buFont typeface="Franklin Gothic"/>
              <a:buChar char="○"/>
              <a:defRPr sz="1200">
                <a:latin typeface="Franklin Gothic"/>
                <a:ea typeface="Franklin Gothic"/>
                <a:cs typeface="Franklin Gothic"/>
                <a:sym typeface="Franklin Gothic"/>
              </a:defRPr>
            </a:lvl5pPr>
            <a:lvl6pPr indent="-304800" lvl="5" marL="2743200" rtl="0">
              <a:spcBef>
                <a:spcPts val="0"/>
              </a:spcBef>
              <a:spcAft>
                <a:spcPts val="0"/>
              </a:spcAft>
              <a:buSzPts val="1200"/>
              <a:buFont typeface="Franklin Gothic"/>
              <a:buChar char="■"/>
              <a:defRPr sz="1200">
                <a:latin typeface="Franklin Gothic"/>
                <a:ea typeface="Franklin Gothic"/>
                <a:cs typeface="Franklin Gothic"/>
                <a:sym typeface="Franklin Gothic"/>
              </a:defRPr>
            </a:lvl6pPr>
            <a:lvl7pPr indent="-304800" lvl="6" marL="3200400" rtl="0">
              <a:spcBef>
                <a:spcPts val="0"/>
              </a:spcBef>
              <a:spcAft>
                <a:spcPts val="0"/>
              </a:spcAft>
              <a:buSzPts val="1200"/>
              <a:buFont typeface="Franklin Gothic"/>
              <a:buChar char="●"/>
              <a:defRPr sz="1200">
                <a:latin typeface="Franklin Gothic"/>
                <a:ea typeface="Franklin Gothic"/>
                <a:cs typeface="Franklin Gothic"/>
                <a:sym typeface="Franklin Gothic"/>
              </a:defRPr>
            </a:lvl7pPr>
            <a:lvl8pPr indent="-304800" lvl="7" marL="3657600" rtl="0">
              <a:spcBef>
                <a:spcPts val="0"/>
              </a:spcBef>
              <a:spcAft>
                <a:spcPts val="0"/>
              </a:spcAft>
              <a:buSzPts val="1200"/>
              <a:buFont typeface="Franklin Gothic"/>
              <a:buChar char="○"/>
              <a:defRPr sz="1200">
                <a:latin typeface="Franklin Gothic"/>
                <a:ea typeface="Franklin Gothic"/>
                <a:cs typeface="Franklin Gothic"/>
                <a:sym typeface="Franklin Gothic"/>
              </a:defRPr>
            </a:lvl8pPr>
            <a:lvl9pPr indent="-304800" lvl="8" marL="4114800" rtl="0">
              <a:spcBef>
                <a:spcPts val="0"/>
              </a:spcBef>
              <a:spcAft>
                <a:spcPts val="0"/>
              </a:spcAft>
              <a:buSzPts val="1200"/>
              <a:buFont typeface="Franklin Gothic"/>
              <a:buChar char="■"/>
              <a:defRPr sz="1200">
                <a:latin typeface="Franklin Gothic"/>
                <a:ea typeface="Franklin Gothic"/>
                <a:cs typeface="Franklin Gothic"/>
                <a:sym typeface="Franklin Gothic"/>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Franklin Gothic"/>
              <a:buNone/>
              <a:defRPr b="1" sz="2800">
                <a:solidFill>
                  <a:schemeClr val="dk1"/>
                </a:solidFill>
                <a:latin typeface="Franklin Gothic"/>
                <a:ea typeface="Franklin Gothic"/>
                <a:cs typeface="Franklin Gothic"/>
                <a:sym typeface="Franklin Gothic"/>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Franklin Gothic"/>
              <a:buChar char="●"/>
              <a:defRPr sz="1800">
                <a:solidFill>
                  <a:schemeClr val="dk2"/>
                </a:solidFill>
                <a:latin typeface="Franklin Gothic"/>
                <a:ea typeface="Franklin Gothic"/>
                <a:cs typeface="Franklin Gothic"/>
                <a:sym typeface="Franklin Gothic"/>
              </a:defRPr>
            </a:lvl1pPr>
            <a:lvl2pPr indent="-317500" lvl="1" marL="9144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2pPr>
            <a:lvl3pPr indent="-317500" lvl="2" marL="13716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3pPr>
            <a:lvl4pPr indent="-317500" lvl="3" marL="18288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4pPr>
            <a:lvl5pPr indent="-317500" lvl="4" marL="22860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5pPr>
            <a:lvl6pPr indent="-317500" lvl="5" marL="27432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6pPr>
            <a:lvl7pPr indent="-317500" lvl="6" marL="32004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indent="-317500" lvl="7" marL="36576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indent="-317500" lvl="8" marL="4114800" rtl="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9" name="Shape 109"/>
        <p:cNvGrpSpPr/>
        <p:nvPr/>
      </p:nvGrpSpPr>
      <p:grpSpPr>
        <a:xfrm>
          <a:off x="0" y="0"/>
          <a:ext cx="0" cy="0"/>
          <a:chOff x="0" y="0"/>
          <a:chExt cx="0" cy="0"/>
        </a:xfrm>
      </p:grpSpPr>
      <p:sp>
        <p:nvSpPr>
          <p:cNvPr id="110" name="Google Shape;110;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ranklin Gothic"/>
              <a:buNone/>
              <a:defRPr b="1" sz="2800">
                <a:solidFill>
                  <a:schemeClr val="dk1"/>
                </a:solidFill>
                <a:latin typeface="Franklin Gothic"/>
                <a:ea typeface="Franklin Gothic"/>
                <a:cs typeface="Franklin Gothic"/>
                <a:sym typeface="Franklin Gothi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1" name="Google Shape;111;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ranklin Gothic"/>
              <a:buChar char="●"/>
              <a:defRPr sz="1800">
                <a:solidFill>
                  <a:schemeClr val="dk2"/>
                </a:solidFill>
                <a:latin typeface="Franklin Gothic"/>
                <a:ea typeface="Franklin Gothic"/>
                <a:cs typeface="Franklin Gothic"/>
                <a:sym typeface="Franklin Gothic"/>
              </a:defRPr>
            </a:lvl1pPr>
            <a:lvl2pPr indent="-317500" lvl="1" marL="9144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2pPr>
            <a:lvl3pPr indent="-317500" lvl="2" marL="13716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3pPr>
            <a:lvl4pPr indent="-317500" lvl="3" marL="18288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4pPr>
            <a:lvl5pPr indent="-317500" lvl="4" marL="22860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5pPr>
            <a:lvl6pPr indent="-317500" lvl="5" marL="27432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6pPr>
            <a:lvl7pPr indent="-317500" lvl="6" marL="32004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indent="-317500" lvl="7" marL="36576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indent="-317500" lvl="8" marL="4114800">
              <a:lnSpc>
                <a:spcPct val="115000"/>
              </a:lnSpc>
              <a:spcBef>
                <a:spcPts val="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p:txBody>
      </p:sp>
      <p:sp>
        <p:nvSpPr>
          <p:cNvPr id="112" name="Google Shape;11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6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8.png"/><Relationship Id="rId4" Type="http://schemas.openxmlformats.org/officeDocument/2006/relationships/image" Target="../media/image92.jpg"/><Relationship Id="rId5" Type="http://schemas.openxmlformats.org/officeDocument/2006/relationships/image" Target="../media/image9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8.png"/><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8.png"/><Relationship Id="rId4" Type="http://schemas.openxmlformats.org/officeDocument/2006/relationships/image" Target="../media/image9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1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8.png"/><Relationship Id="rId4" Type="http://schemas.openxmlformats.org/officeDocument/2006/relationships/image" Target="../media/image96.png"/><Relationship Id="rId5" Type="http://schemas.openxmlformats.org/officeDocument/2006/relationships/image" Target="../media/image10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8.png"/><Relationship Id="rId4" Type="http://schemas.openxmlformats.org/officeDocument/2006/relationships/image" Target="../media/image97.png"/><Relationship Id="rId5" Type="http://schemas.openxmlformats.org/officeDocument/2006/relationships/image" Target="../media/image101.png"/><Relationship Id="rId6" Type="http://schemas.openxmlformats.org/officeDocument/2006/relationships/image" Target="../media/image10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hyperlink" Target="mailto:Tilda.jalakas@sfs.se" TargetMode="External"/><Relationship Id="rId4" Type="http://schemas.openxmlformats.org/officeDocument/2006/relationships/image" Target="../media/image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8.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8.png"/><Relationship Id="rId4" Type="http://schemas.openxmlformats.org/officeDocument/2006/relationships/image" Target="../media/image79.png"/><Relationship Id="rId5" Type="http://schemas.openxmlformats.org/officeDocument/2006/relationships/image" Target="../media/image75.png"/><Relationship Id="rId6" Type="http://schemas.openxmlformats.org/officeDocument/2006/relationships/image" Target="../media/image82.png"/><Relationship Id="rId7" Type="http://schemas.openxmlformats.org/officeDocument/2006/relationships/image" Target="../media/image8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3.xml"/><Relationship Id="rId3" Type="http://schemas.openxmlformats.org/officeDocument/2006/relationships/image" Target="../media/image22.jpg"/><Relationship Id="rId4" Type="http://schemas.openxmlformats.org/officeDocument/2006/relationships/image" Target="../media/image110.jpg"/><Relationship Id="rId5" Type="http://schemas.openxmlformats.org/officeDocument/2006/relationships/image" Target="../media/image8.png"/></Relationships>
</file>

<file path=ppt/slides/_rels/slide124.xml.rels><?xml version="1.0" encoding="UTF-8" standalone="yes"?><Relationships xmlns="http://schemas.openxmlformats.org/package/2006/relationships"><Relationship Id="rId11" Type="http://schemas.openxmlformats.org/officeDocument/2006/relationships/image" Target="../media/image13.jpg"/><Relationship Id="rId10" Type="http://schemas.openxmlformats.org/officeDocument/2006/relationships/image" Target="../media/image49.jpg"/><Relationship Id="rId1" Type="http://schemas.openxmlformats.org/officeDocument/2006/relationships/slideLayout" Target="../slideLayouts/slideLayout11.xml"/><Relationship Id="rId2" Type="http://schemas.openxmlformats.org/officeDocument/2006/relationships/notesSlide" Target="../notesSlides/notesSlide124.xml"/><Relationship Id="rId3" Type="http://schemas.openxmlformats.org/officeDocument/2006/relationships/image" Target="../media/image8.png"/><Relationship Id="rId4" Type="http://schemas.openxmlformats.org/officeDocument/2006/relationships/image" Target="../media/image34.jpg"/><Relationship Id="rId9" Type="http://schemas.openxmlformats.org/officeDocument/2006/relationships/image" Target="../media/image43.jpg"/><Relationship Id="rId5" Type="http://schemas.openxmlformats.org/officeDocument/2006/relationships/image" Target="../media/image19.jpg"/><Relationship Id="rId6" Type="http://schemas.openxmlformats.org/officeDocument/2006/relationships/image" Target="../media/image30.jpg"/><Relationship Id="rId7" Type="http://schemas.openxmlformats.org/officeDocument/2006/relationships/image" Target="../media/image32.jpg"/><Relationship Id="rId8" Type="http://schemas.openxmlformats.org/officeDocument/2006/relationships/image" Target="../media/image35.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5.xml"/><Relationship Id="rId3" Type="http://schemas.openxmlformats.org/officeDocument/2006/relationships/image" Target="../media/image69.png"/></Relationships>
</file>

<file path=ppt/slides/_rels/slide13.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26.jpg"/><Relationship Id="rId13" Type="http://schemas.openxmlformats.org/officeDocument/2006/relationships/image" Target="../media/image12.jpg"/><Relationship Id="rId12"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4.jpg"/><Relationship Id="rId9" Type="http://schemas.openxmlformats.org/officeDocument/2006/relationships/image" Target="../media/image43.jpg"/><Relationship Id="rId15" Type="http://schemas.openxmlformats.org/officeDocument/2006/relationships/image" Target="../media/image14.jpg"/><Relationship Id="rId14" Type="http://schemas.openxmlformats.org/officeDocument/2006/relationships/image" Target="../media/image17.jpg"/><Relationship Id="rId17" Type="http://schemas.openxmlformats.org/officeDocument/2006/relationships/image" Target="../media/image13.jpg"/><Relationship Id="rId16" Type="http://schemas.openxmlformats.org/officeDocument/2006/relationships/image" Target="../media/image15.jpg"/><Relationship Id="rId5" Type="http://schemas.openxmlformats.org/officeDocument/2006/relationships/image" Target="../media/image19.jpg"/><Relationship Id="rId6" Type="http://schemas.openxmlformats.org/officeDocument/2006/relationships/image" Target="../media/image30.jpg"/><Relationship Id="rId7" Type="http://schemas.openxmlformats.org/officeDocument/2006/relationships/image" Target="../media/image32.jpg"/><Relationship Id="rId8"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2.jpg"/><Relationship Id="rId5" Type="http://schemas.openxmlformats.org/officeDocument/2006/relationships/image" Target="../media/image4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29.png"/><Relationship Id="rId9" Type="http://schemas.openxmlformats.org/officeDocument/2006/relationships/image" Target="../media/image71.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3.png"/><Relationship Id="rId8"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48.png"/><Relationship Id="rId5" Type="http://schemas.openxmlformats.org/officeDocument/2006/relationships/image" Target="../media/image67.png"/><Relationship Id="rId6" Type="http://schemas.openxmlformats.org/officeDocument/2006/relationships/image" Target="../media/image55.png"/><Relationship Id="rId7"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62.jpg"/></Relationships>
</file>

<file path=ppt/slides/_rels/slide33.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50.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51.png"/><Relationship Id="rId5" Type="http://schemas.openxmlformats.org/officeDocument/2006/relationships/image" Target="../media/image39.png"/><Relationship Id="rId6" Type="http://schemas.openxmlformats.org/officeDocument/2006/relationships/image" Target="../media/image61.png"/><Relationship Id="rId7" Type="http://schemas.openxmlformats.org/officeDocument/2006/relationships/image" Target="../media/image44.png"/><Relationship Id="rId8"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72.png"/><Relationship Id="rId5"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1" Type="http://schemas.openxmlformats.org/officeDocument/2006/relationships/image" Target="../media/image63.jpg"/><Relationship Id="rId10" Type="http://schemas.openxmlformats.org/officeDocument/2006/relationships/image" Target="../media/image74.jpg"/><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4.jpg"/><Relationship Id="rId4" Type="http://schemas.openxmlformats.org/officeDocument/2006/relationships/image" Target="../media/image8.png"/><Relationship Id="rId9" Type="http://schemas.openxmlformats.org/officeDocument/2006/relationships/image" Target="../media/image86.jpg"/><Relationship Id="rId5" Type="http://schemas.openxmlformats.org/officeDocument/2006/relationships/image" Target="../media/image78.jpg"/><Relationship Id="rId6" Type="http://schemas.openxmlformats.org/officeDocument/2006/relationships/image" Target="../media/image81.jpg"/><Relationship Id="rId7" Type="http://schemas.openxmlformats.org/officeDocument/2006/relationships/image" Target="../media/image70.jpg"/><Relationship Id="rId8" Type="http://schemas.openxmlformats.org/officeDocument/2006/relationships/image" Target="../media/image8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32.jpg"/><Relationship Id="rId5"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79.png"/><Relationship Id="rId5" Type="http://schemas.openxmlformats.org/officeDocument/2006/relationships/image" Target="../media/image75.png"/><Relationship Id="rId6"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10.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10.jp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32.jpg"/><Relationship Id="rId5" Type="http://schemas.openxmlformats.org/officeDocument/2006/relationships/image" Target="../media/image49.jpg"/><Relationship Id="rId6" Type="http://schemas.openxmlformats.org/officeDocument/2006/relationships/image" Target="../media/image3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 Id="rId3"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 Id="rId3" Type="http://schemas.openxmlformats.org/officeDocument/2006/relationships/image" Target="../media/image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 Id="rId3"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image" Target="../media/image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image" Target="../media/image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 Id="rId3" Type="http://schemas.openxmlformats.org/officeDocument/2006/relationships/image" Target="../media/image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 Id="rId3" Type="http://schemas.openxmlformats.org/officeDocument/2006/relationships/image" Target="../media/image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2.xml"/><Relationship Id="rId3" Type="http://schemas.openxmlformats.org/officeDocument/2006/relationships/image" Target="../media/image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image" Target="../media/image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 Id="rId3" Type="http://schemas.openxmlformats.org/officeDocument/2006/relationships/image" Target="../media/image8.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8.png"/><Relationship Id="rId4" Type="http://schemas.openxmlformats.org/officeDocument/2006/relationships/image" Target="../media/image32.jpg"/><Relationship Id="rId5" Type="http://schemas.openxmlformats.org/officeDocument/2006/relationships/image" Target="../media/image49.jpg"/><Relationship Id="rId6" Type="http://schemas.openxmlformats.org/officeDocument/2006/relationships/image" Target="../media/image3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png"/><Relationship Id="rId4" Type="http://schemas.openxmlformats.org/officeDocument/2006/relationships/image" Target="../media/image85.png"/><Relationship Id="rId5" Type="http://schemas.openxmlformats.org/officeDocument/2006/relationships/image" Target="../media/image9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png"/><Relationship Id="rId4" Type="http://schemas.openxmlformats.org/officeDocument/2006/relationships/image" Target="../media/image32.jpg"/><Relationship Id="rId5" Type="http://schemas.openxmlformats.org/officeDocument/2006/relationships/image" Target="../media/image49.jpg"/><Relationship Id="rId6" Type="http://schemas.openxmlformats.org/officeDocument/2006/relationships/image" Target="../media/image3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6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8.png"/><Relationship Id="rId4" Type="http://schemas.openxmlformats.org/officeDocument/2006/relationships/image" Target="../media/image32.jpg"/><Relationship Id="rId5" Type="http://schemas.openxmlformats.org/officeDocument/2006/relationships/image" Target="../media/image49.jpg"/><Relationship Id="rId6" Type="http://schemas.openxmlformats.org/officeDocument/2006/relationships/image" Target="../media/image3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 Id="rId3" Type="http://schemas.openxmlformats.org/officeDocument/2006/relationships/image" Target="../media/image8.png"/><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 Id="rId3" Type="http://schemas.openxmlformats.org/officeDocument/2006/relationships/image" Target="../media/image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 Id="rId3" Type="http://schemas.openxmlformats.org/officeDocument/2006/relationships/image" Target="../media/image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57" name="Shape 157"/>
        <p:cNvGrpSpPr/>
        <p:nvPr/>
      </p:nvGrpSpPr>
      <p:grpSpPr>
        <a:xfrm>
          <a:off x="0" y="0"/>
          <a:ext cx="0" cy="0"/>
          <a:chOff x="0" y="0"/>
          <a:chExt cx="0" cy="0"/>
        </a:xfrm>
      </p:grpSpPr>
      <p:sp>
        <p:nvSpPr>
          <p:cNvPr id="158" name="Google Shape;158;p3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9" name="Google Shape;159;p36"/>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29-</a:t>
            </a:r>
            <a:r>
              <a:rPr b="1" lang="sv">
                <a:solidFill>
                  <a:srgbClr val="DC7100"/>
                </a:solidFill>
              </a:rPr>
              <a:t>30 oktober 2024</a:t>
            </a:r>
            <a:endParaRPr b="1">
              <a:solidFill>
                <a:srgbClr val="DC7100"/>
              </a:solidFill>
            </a:endParaRPr>
          </a:p>
        </p:txBody>
      </p:sp>
      <p:pic>
        <p:nvPicPr>
          <p:cNvPr id="160" name="Google Shape;160;p36"/>
          <p:cNvPicPr preferRelativeResize="0"/>
          <p:nvPr/>
        </p:nvPicPr>
        <p:blipFill>
          <a:blip r:embed="rId3">
            <a:alphaModFix/>
          </a:blip>
          <a:stretch>
            <a:fillRect/>
          </a:stretch>
        </p:blipFill>
        <p:spPr>
          <a:xfrm>
            <a:off x="4087023" y="4341623"/>
            <a:ext cx="969974" cy="669699"/>
          </a:xfrm>
          <a:prstGeom prst="rect">
            <a:avLst/>
          </a:prstGeom>
          <a:noFill/>
          <a:ln>
            <a:noFill/>
          </a:ln>
        </p:spPr>
      </p:pic>
      <p:sp>
        <p:nvSpPr>
          <p:cNvPr id="161" name="Google Shape;161;p36"/>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6"/>
          <p:cNvSpPr txBox="1"/>
          <p:nvPr>
            <p:ph type="ctrTitle"/>
          </p:nvPr>
        </p:nvSpPr>
        <p:spPr>
          <a:xfrm>
            <a:off x="249508" y="9147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Medlemsmöte i Örebro</a:t>
            </a:r>
            <a:endParaRPr sz="5500">
              <a:solidFill>
                <a:schemeClr val="lt1"/>
              </a:solidFill>
            </a:endParaRPr>
          </a:p>
        </p:txBody>
      </p:sp>
      <p:sp>
        <p:nvSpPr>
          <p:cNvPr id="163" name="Google Shape;163;p36"/>
          <p:cNvSpPr/>
          <p:nvPr/>
        </p:nvSpPr>
        <p:spPr>
          <a:xfrm>
            <a:off x="3023425" y="3092475"/>
            <a:ext cx="3032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37" name="Shape 237"/>
        <p:cNvGrpSpPr/>
        <p:nvPr/>
      </p:nvGrpSpPr>
      <p:grpSpPr>
        <a:xfrm>
          <a:off x="0" y="0"/>
          <a:ext cx="0" cy="0"/>
          <a:chOff x="0" y="0"/>
          <a:chExt cx="0" cy="0"/>
        </a:xfrm>
      </p:grpSpPr>
      <p:sp>
        <p:nvSpPr>
          <p:cNvPr id="238" name="Google Shape;238;p45"/>
          <p:cNvSpPr txBox="1"/>
          <p:nvPr>
            <p:ph idx="1" type="subTitle"/>
          </p:nvPr>
        </p:nvSpPr>
        <p:spPr>
          <a:xfrm>
            <a:off x="656925" y="4591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700">
                <a:solidFill>
                  <a:srgbClr val="DC7100"/>
                </a:solidFill>
              </a:rPr>
              <a:t>Det här kommer vi prata om</a:t>
            </a:r>
            <a:endParaRPr b="1" sz="3700">
              <a:solidFill>
                <a:srgbClr val="DC7100"/>
              </a:solidFill>
            </a:endParaRPr>
          </a:p>
        </p:txBody>
      </p:sp>
      <p:pic>
        <p:nvPicPr>
          <p:cNvPr id="239" name="Google Shape;239;p45"/>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240" name="Google Shape;240;p45"/>
          <p:cNvSpPr/>
          <p:nvPr/>
        </p:nvSpPr>
        <p:spPr>
          <a:xfrm>
            <a:off x="743600" y="1169300"/>
            <a:ext cx="5663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5"/>
          <p:cNvSpPr txBox="1"/>
          <p:nvPr/>
        </p:nvSpPr>
        <p:spPr>
          <a:xfrm>
            <a:off x="1320700"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sv" sz="2300">
                <a:latin typeface="Franklin Gothic"/>
                <a:ea typeface="Franklin Gothic"/>
                <a:cs typeface="Franklin Gothic"/>
                <a:sym typeface="Franklin Gothic"/>
              </a:rPr>
              <a:t>Varför?</a:t>
            </a:r>
            <a:endParaRPr b="1" sz="2300">
              <a:latin typeface="Franklin Gothic"/>
              <a:ea typeface="Franklin Gothic"/>
              <a:cs typeface="Franklin Gothic"/>
              <a:sym typeface="Franklin Gothic"/>
            </a:endParaRPr>
          </a:p>
        </p:txBody>
      </p:sp>
      <p:sp>
        <p:nvSpPr>
          <p:cNvPr id="242" name="Google Shape;242;p45"/>
          <p:cNvSpPr/>
          <p:nvPr/>
        </p:nvSpPr>
        <p:spPr>
          <a:xfrm>
            <a:off x="593827" y="167419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5"/>
          <p:cNvSpPr/>
          <p:nvPr/>
        </p:nvSpPr>
        <p:spPr>
          <a:xfrm>
            <a:off x="4711052" y="159334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5"/>
          <p:cNvSpPr txBox="1"/>
          <p:nvPr/>
        </p:nvSpPr>
        <p:spPr>
          <a:xfrm>
            <a:off x="4750350" y="151250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2</a:t>
            </a:r>
            <a:endParaRPr b="1" sz="4200">
              <a:solidFill>
                <a:srgbClr val="FFFFFF"/>
              </a:solidFill>
              <a:latin typeface="Franklin Gothic"/>
              <a:ea typeface="Franklin Gothic"/>
              <a:cs typeface="Franklin Gothic"/>
              <a:sym typeface="Franklin Gothic"/>
            </a:endParaRPr>
          </a:p>
        </p:txBody>
      </p:sp>
      <p:sp>
        <p:nvSpPr>
          <p:cNvPr id="245" name="Google Shape;245;p45"/>
          <p:cNvSpPr/>
          <p:nvPr/>
        </p:nvSpPr>
        <p:spPr>
          <a:xfrm>
            <a:off x="593827" y="3512298"/>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5"/>
          <p:cNvSpPr txBox="1"/>
          <p:nvPr/>
        </p:nvSpPr>
        <p:spPr>
          <a:xfrm>
            <a:off x="633125" y="15933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1</a:t>
            </a:r>
            <a:endParaRPr b="1" sz="4200">
              <a:solidFill>
                <a:srgbClr val="FFFFFF"/>
              </a:solidFill>
              <a:latin typeface="Franklin Gothic"/>
              <a:ea typeface="Franklin Gothic"/>
              <a:cs typeface="Franklin Gothic"/>
              <a:sym typeface="Franklin Gothic"/>
            </a:endParaRPr>
          </a:p>
        </p:txBody>
      </p:sp>
      <p:sp>
        <p:nvSpPr>
          <p:cNvPr id="247" name="Google Shape;247;p45"/>
          <p:cNvSpPr txBox="1"/>
          <p:nvPr/>
        </p:nvSpPr>
        <p:spPr>
          <a:xfrm>
            <a:off x="633125" y="34314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3</a:t>
            </a:r>
            <a:endParaRPr b="1" sz="4200">
              <a:solidFill>
                <a:srgbClr val="FFFFFF"/>
              </a:solidFill>
              <a:latin typeface="Franklin Gothic"/>
              <a:ea typeface="Franklin Gothic"/>
              <a:cs typeface="Franklin Gothic"/>
              <a:sym typeface="Franklin Gothic"/>
            </a:endParaRPr>
          </a:p>
        </p:txBody>
      </p:sp>
      <p:sp>
        <p:nvSpPr>
          <p:cNvPr id="248" name="Google Shape;248;p45"/>
          <p:cNvSpPr txBox="1"/>
          <p:nvPr/>
        </p:nvSpPr>
        <p:spPr>
          <a:xfrm>
            <a:off x="5552875"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Hur? </a:t>
            </a:r>
            <a:endParaRPr b="1" sz="2300">
              <a:latin typeface="Franklin Gothic"/>
              <a:ea typeface="Franklin Gothic"/>
              <a:cs typeface="Franklin Gothic"/>
              <a:sym typeface="Franklin Gothic"/>
            </a:endParaRPr>
          </a:p>
        </p:txBody>
      </p:sp>
      <p:sp>
        <p:nvSpPr>
          <p:cNvPr id="249" name="Google Shape;249;p45"/>
          <p:cNvSpPr txBox="1"/>
          <p:nvPr/>
        </p:nvSpPr>
        <p:spPr>
          <a:xfrm>
            <a:off x="1320700" y="35777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Vem?</a:t>
            </a:r>
            <a:endParaRPr b="1" sz="2300">
              <a:latin typeface="Franklin Gothic"/>
              <a:ea typeface="Franklin Gothic"/>
              <a:cs typeface="Franklin Gothic"/>
              <a:sym typeface="Franklin Gothic"/>
            </a:endParaRPr>
          </a:p>
        </p:txBody>
      </p:sp>
      <p:sp>
        <p:nvSpPr>
          <p:cNvPr id="250" name="Google Shape;250;p45"/>
          <p:cNvSpPr/>
          <p:nvPr/>
        </p:nvSpPr>
        <p:spPr>
          <a:xfrm>
            <a:off x="4711052" y="3512298"/>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5"/>
          <p:cNvSpPr txBox="1"/>
          <p:nvPr/>
        </p:nvSpPr>
        <p:spPr>
          <a:xfrm>
            <a:off x="4729382" y="34314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4</a:t>
            </a:r>
            <a:endParaRPr b="1" sz="4200">
              <a:solidFill>
                <a:srgbClr val="FFFFFF"/>
              </a:solidFill>
              <a:latin typeface="Franklin Gothic"/>
              <a:ea typeface="Franklin Gothic"/>
              <a:cs typeface="Franklin Gothic"/>
              <a:sym typeface="Franklin Gothic"/>
            </a:endParaRPr>
          </a:p>
        </p:txBody>
      </p:sp>
      <p:sp>
        <p:nvSpPr>
          <p:cNvPr id="252" name="Google Shape;252;p45"/>
          <p:cNvSpPr txBox="1"/>
          <p:nvPr/>
        </p:nvSpPr>
        <p:spPr>
          <a:xfrm>
            <a:off x="5437925" y="35777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Hålltider</a:t>
            </a:r>
            <a:endParaRPr b="1" sz="2300">
              <a:latin typeface="Franklin Gothic"/>
              <a:ea typeface="Franklin Gothic"/>
              <a:cs typeface="Franklin Gothic"/>
              <a:sym typeface="Franklin Gothic"/>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17" name="Shape 1217"/>
        <p:cNvGrpSpPr/>
        <p:nvPr/>
      </p:nvGrpSpPr>
      <p:grpSpPr>
        <a:xfrm>
          <a:off x="0" y="0"/>
          <a:ext cx="0" cy="0"/>
          <a:chOff x="0" y="0"/>
          <a:chExt cx="0" cy="0"/>
        </a:xfrm>
      </p:grpSpPr>
      <p:pic>
        <p:nvPicPr>
          <p:cNvPr id="1218" name="Google Shape;1218;p135"/>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219" name="Google Shape;1219;p135"/>
          <p:cNvSpPr txBox="1"/>
          <p:nvPr>
            <p:ph type="ctrTitle"/>
          </p:nvPr>
        </p:nvSpPr>
        <p:spPr>
          <a:xfrm>
            <a:off x="249500" y="807550"/>
            <a:ext cx="8520600" cy="13365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Paus</a:t>
            </a:r>
            <a:endParaRPr sz="5500"/>
          </a:p>
        </p:txBody>
      </p:sp>
      <p:sp>
        <p:nvSpPr>
          <p:cNvPr id="1220" name="Google Shape;1220;p135"/>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10:45 - 11:00</a:t>
            </a:r>
            <a:endParaRPr b="1">
              <a:solidFill>
                <a:srgbClr val="DC710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24" name="Shape 1224"/>
        <p:cNvGrpSpPr/>
        <p:nvPr/>
      </p:nvGrpSpPr>
      <p:grpSpPr>
        <a:xfrm>
          <a:off x="0" y="0"/>
          <a:ext cx="0" cy="0"/>
          <a:chOff x="0" y="0"/>
          <a:chExt cx="0" cy="0"/>
        </a:xfrm>
      </p:grpSpPr>
      <p:pic>
        <p:nvPicPr>
          <p:cNvPr id="1225" name="Google Shape;1225;p13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226" name="Google Shape;1226;p136"/>
          <p:cNvSpPr txBox="1"/>
          <p:nvPr>
            <p:ph type="ctrTitle"/>
          </p:nvPr>
        </p:nvSpPr>
        <p:spPr>
          <a:xfrm>
            <a:off x="249500" y="687950"/>
            <a:ext cx="8520600" cy="14562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LUNCH</a:t>
            </a:r>
            <a:endParaRPr sz="5500"/>
          </a:p>
        </p:txBody>
      </p:sp>
      <p:sp>
        <p:nvSpPr>
          <p:cNvPr id="1227" name="Google Shape;1227;p136"/>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12:00-13:00</a:t>
            </a:r>
            <a:endParaRPr b="1">
              <a:solidFill>
                <a:srgbClr val="DC71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31" name="Shape 1231"/>
        <p:cNvGrpSpPr/>
        <p:nvPr/>
      </p:nvGrpSpPr>
      <p:grpSpPr>
        <a:xfrm>
          <a:off x="0" y="0"/>
          <a:ext cx="0" cy="0"/>
          <a:chOff x="0" y="0"/>
          <a:chExt cx="0" cy="0"/>
        </a:xfrm>
      </p:grpSpPr>
      <p:pic>
        <p:nvPicPr>
          <p:cNvPr id="1232" name="Google Shape;1232;p137"/>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
        <p:nvSpPr>
          <p:cNvPr id="1233" name="Google Shape;1233;p137"/>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34" name="Google Shape;1234;p137"/>
          <p:cNvSpPr txBox="1"/>
          <p:nvPr>
            <p:ph idx="1" type="subTitle"/>
          </p:nvPr>
        </p:nvSpPr>
        <p:spPr>
          <a:xfrm>
            <a:off x="358000" y="1927025"/>
            <a:ext cx="8520600" cy="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sv" sz="6000">
                <a:solidFill>
                  <a:schemeClr val="dk1"/>
                </a:solidFill>
                <a:highlight>
                  <a:srgbClr val="FDF8F4"/>
                </a:highlight>
              </a:rPr>
              <a:t>Erfarenhetsutbyte</a:t>
            </a:r>
            <a:r>
              <a:rPr b="1" lang="sv" sz="6500">
                <a:solidFill>
                  <a:schemeClr val="dk1"/>
                </a:solidFill>
                <a:highlight>
                  <a:srgbClr val="FDF8F4"/>
                </a:highlight>
              </a:rPr>
              <a:t> </a:t>
            </a:r>
            <a:endParaRPr b="1" sz="6500">
              <a:solidFill>
                <a:schemeClr val="dk1"/>
              </a:solidFill>
              <a:highlight>
                <a:srgbClr val="FDF8F4"/>
              </a:highlight>
            </a:endParaRPr>
          </a:p>
          <a:p>
            <a:pPr indent="0" lvl="0" marL="0" rtl="0" algn="ctr">
              <a:spcBef>
                <a:spcPts val="0"/>
              </a:spcBef>
              <a:spcAft>
                <a:spcPts val="0"/>
              </a:spcAft>
              <a:buNone/>
            </a:pPr>
            <a:r>
              <a:t/>
            </a:r>
            <a:endParaRPr b="1" sz="4900">
              <a:solidFill>
                <a:schemeClr val="dk1"/>
              </a:solidFill>
              <a:highlight>
                <a:srgbClr val="FDF8F4"/>
              </a:highlight>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38" name="Shape 1238"/>
        <p:cNvGrpSpPr/>
        <p:nvPr/>
      </p:nvGrpSpPr>
      <p:grpSpPr>
        <a:xfrm>
          <a:off x="0" y="0"/>
          <a:ext cx="0" cy="0"/>
          <a:chOff x="0" y="0"/>
          <a:chExt cx="0" cy="0"/>
        </a:xfrm>
      </p:grpSpPr>
      <p:graphicFrame>
        <p:nvGraphicFramePr>
          <p:cNvPr id="1239" name="Google Shape;1239;p138"/>
          <p:cNvGraphicFramePr/>
          <p:nvPr/>
        </p:nvGraphicFramePr>
        <p:xfrm>
          <a:off x="129188" y="369900"/>
          <a:ext cx="3000000" cy="3000000"/>
        </p:xfrm>
        <a:graphic>
          <a:graphicData uri="http://schemas.openxmlformats.org/drawingml/2006/table">
            <a:tbl>
              <a:tblPr>
                <a:noFill/>
                <a:tableStyleId>{9BBBDE62-87B8-4BA4-AA50-0A91D8BCB03C}</a:tableStyleId>
              </a:tblPr>
              <a:tblGrid>
                <a:gridCol w="586650"/>
                <a:gridCol w="1864400"/>
              </a:tblGrid>
              <a:tr h="180975">
                <a:tc>
                  <a:txBody>
                    <a:bodyPr/>
                    <a:lstStyle/>
                    <a:p>
                      <a:pPr indent="0" lvl="0" marL="0" rtl="0" algn="l">
                        <a:spcBef>
                          <a:spcPts val="0"/>
                        </a:spcBef>
                        <a:spcAft>
                          <a:spcPts val="0"/>
                        </a:spcAft>
                        <a:buNone/>
                      </a:pPr>
                      <a:r>
                        <a:rPr lang="sv" sz="1000"/>
                        <a:t>Olivia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Sundsvall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Patrick</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Mälardalens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Lova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Mälardalens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Hugo</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Kristianstad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Nikolai</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Gefle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Joel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Gefle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graphicFrame>
        <p:nvGraphicFramePr>
          <p:cNvPr id="1240" name="Google Shape;1240;p138"/>
          <p:cNvGraphicFramePr/>
          <p:nvPr/>
        </p:nvGraphicFramePr>
        <p:xfrm>
          <a:off x="78225" y="1763263"/>
          <a:ext cx="3000000" cy="3000000"/>
        </p:xfrm>
        <a:graphic>
          <a:graphicData uri="http://schemas.openxmlformats.org/drawingml/2006/table">
            <a:tbl>
              <a:tblPr>
                <a:noFill/>
                <a:tableStyleId>{9BBBDE62-87B8-4BA4-AA50-0A91D8BCB03C}</a:tableStyleId>
              </a:tblPr>
              <a:tblGrid>
                <a:gridCol w="654625"/>
                <a:gridCol w="2345375"/>
              </a:tblGrid>
              <a:tr h="178700">
                <a:tc>
                  <a:txBody>
                    <a:bodyPr/>
                    <a:lstStyle/>
                    <a:p>
                      <a:pPr indent="0" lvl="0" marL="0" rtl="0" algn="l">
                        <a:spcBef>
                          <a:spcPts val="0"/>
                        </a:spcBef>
                        <a:spcAft>
                          <a:spcPts val="0"/>
                        </a:spcAft>
                        <a:buNone/>
                      </a:pPr>
                      <a:r>
                        <a:rPr lang="sv" sz="1000"/>
                        <a:t>Siri</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Göta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0000">
                <a:tc>
                  <a:txBody>
                    <a:bodyPr/>
                    <a:lstStyle/>
                    <a:p>
                      <a:pPr indent="0" lvl="0" marL="0" rtl="0" algn="l">
                        <a:spcBef>
                          <a:spcPts val="0"/>
                        </a:spcBef>
                        <a:spcAft>
                          <a:spcPts val="0"/>
                        </a:spcAft>
                        <a:buNone/>
                      </a:pPr>
                      <a:r>
                        <a:rPr lang="sv" sz="1000"/>
                        <a:t>Charlotta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Göta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0000">
                <a:tc>
                  <a:txBody>
                    <a:bodyPr/>
                    <a:lstStyle/>
                    <a:p>
                      <a:pPr indent="0" lvl="0" marL="0" rtl="0" algn="l">
                        <a:spcBef>
                          <a:spcPts val="0"/>
                        </a:spcBef>
                        <a:spcAft>
                          <a:spcPts val="0"/>
                        </a:spcAft>
                        <a:buNone/>
                      </a:pPr>
                      <a:r>
                        <a:rPr lang="sv" sz="1000"/>
                        <a:t>Ebba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Dalarnas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0000">
                <a:tc>
                  <a:txBody>
                    <a:bodyPr/>
                    <a:lstStyle/>
                    <a:p>
                      <a:pPr indent="0" lvl="0" marL="0" rtl="0" algn="l">
                        <a:spcBef>
                          <a:spcPts val="0"/>
                        </a:spcBef>
                        <a:spcAft>
                          <a:spcPts val="0"/>
                        </a:spcAft>
                        <a:buNone/>
                      </a:pPr>
                      <a:r>
                        <a:rPr lang="sv" sz="1000"/>
                        <a:t>Johanna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Dalarnas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0000">
                <a:tc>
                  <a:txBody>
                    <a:bodyPr/>
                    <a:lstStyle/>
                    <a:p>
                      <a:pPr indent="0" lvl="0" marL="0" rtl="0" algn="l">
                        <a:spcBef>
                          <a:spcPts val="0"/>
                        </a:spcBef>
                        <a:spcAft>
                          <a:spcPts val="0"/>
                        </a:spcAft>
                        <a:buNone/>
                      </a:pPr>
                      <a:r>
                        <a:rPr lang="sv" sz="1000"/>
                        <a:t>Victor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Stockholms universitets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0000">
                <a:tc>
                  <a:txBody>
                    <a:bodyPr/>
                    <a:lstStyle/>
                    <a:p>
                      <a:pPr indent="0" lvl="0" marL="0" rtl="0" algn="l">
                        <a:spcBef>
                          <a:spcPts val="0"/>
                        </a:spcBef>
                        <a:spcAft>
                          <a:spcPts val="0"/>
                        </a:spcAft>
                        <a:buNone/>
                      </a:pPr>
                      <a:r>
                        <a:rPr lang="sv" sz="1000"/>
                        <a:t>Viktor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Kungl. Musikhögskolans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000">
                <a:tc>
                  <a:txBody>
                    <a:bodyPr/>
                    <a:lstStyle/>
                    <a:p>
                      <a:pPr indent="0" lvl="0" marL="0" rtl="0" algn="l">
                        <a:lnSpc>
                          <a:spcPct val="115000"/>
                        </a:lnSpc>
                        <a:spcBef>
                          <a:spcPts val="0"/>
                        </a:spcBef>
                        <a:spcAft>
                          <a:spcPts val="0"/>
                        </a:spcAft>
                        <a:buNone/>
                      </a:pPr>
                      <a:r>
                        <a:rPr lang="sv" sz="1000"/>
                        <a:t>Oskar</a:t>
                      </a:r>
                      <a:endParaRPr sz="1000"/>
                    </a:p>
                  </a:txBody>
                  <a:tcPr marT="0" marB="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sv" sz="1000"/>
                        <a:t>Sophiahemmets studentkår</a:t>
                      </a:r>
                      <a:endParaRPr sz="1000"/>
                    </a:p>
                  </a:txBody>
                  <a:tcPr marT="0" marB="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000">
                <a:tc>
                  <a:txBody>
                    <a:bodyPr/>
                    <a:lstStyle/>
                    <a:p>
                      <a:pPr indent="0" lvl="0" marL="0" rtl="0" algn="l">
                        <a:lnSpc>
                          <a:spcPct val="115000"/>
                        </a:lnSpc>
                        <a:spcBef>
                          <a:spcPts val="0"/>
                        </a:spcBef>
                        <a:spcAft>
                          <a:spcPts val="0"/>
                        </a:spcAft>
                        <a:buNone/>
                      </a:pPr>
                      <a:r>
                        <a:rPr lang="sv" sz="1000"/>
                        <a:t>Olivia</a:t>
                      </a:r>
                      <a:endParaRPr sz="1000"/>
                    </a:p>
                  </a:txBody>
                  <a:tcPr marT="0" marB="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sv" sz="1000"/>
                        <a:t>Sophiahemmets studentkår</a:t>
                      </a:r>
                      <a:endParaRPr sz="1000"/>
                    </a:p>
                  </a:txBody>
                  <a:tcPr marT="0" marB="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1241" name="Google Shape;1241;p138"/>
          <p:cNvGraphicFramePr/>
          <p:nvPr/>
        </p:nvGraphicFramePr>
        <p:xfrm>
          <a:off x="41138" y="3798600"/>
          <a:ext cx="3000000" cy="3000000"/>
        </p:xfrm>
        <a:graphic>
          <a:graphicData uri="http://schemas.openxmlformats.org/drawingml/2006/table">
            <a:tbl>
              <a:tblPr>
                <a:noFill/>
                <a:tableStyleId>{9BBBDE62-87B8-4BA4-AA50-0A91D8BCB03C}</a:tableStyleId>
              </a:tblPr>
              <a:tblGrid>
                <a:gridCol w="611050"/>
                <a:gridCol w="1663875"/>
              </a:tblGrid>
              <a:tr h="161200">
                <a:tc>
                  <a:txBody>
                    <a:bodyPr/>
                    <a:lstStyle/>
                    <a:p>
                      <a:pPr indent="0" lvl="0" marL="0" rtl="0" algn="l">
                        <a:spcBef>
                          <a:spcPts val="0"/>
                        </a:spcBef>
                        <a:spcAft>
                          <a:spcPts val="0"/>
                        </a:spcAft>
                        <a:buNone/>
                      </a:pPr>
                      <a:r>
                        <a:rPr lang="sv" sz="1000"/>
                        <a:t>Agnes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Sundsvall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97900">
                <a:tc>
                  <a:txBody>
                    <a:bodyPr/>
                    <a:lstStyle/>
                    <a:p>
                      <a:pPr indent="0" lvl="0" marL="0" rtl="0" algn="l">
                        <a:spcBef>
                          <a:spcPts val="0"/>
                        </a:spcBef>
                        <a:spcAft>
                          <a:spcPts val="0"/>
                        </a:spcAft>
                        <a:buNone/>
                      </a:pPr>
                      <a:r>
                        <a:rPr lang="sv" sz="1000"/>
                        <a:t>Jonas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StuFF</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1200">
                <a:tc>
                  <a:txBody>
                    <a:bodyPr/>
                    <a:lstStyle/>
                    <a:p>
                      <a:pPr indent="0" lvl="0" marL="0" rtl="0" algn="l">
                        <a:spcBef>
                          <a:spcPts val="0"/>
                        </a:spcBef>
                        <a:spcAft>
                          <a:spcPts val="0"/>
                        </a:spcAft>
                        <a:buNone/>
                      </a:pPr>
                      <a:r>
                        <a:rPr lang="sv" sz="1000"/>
                        <a:t>Mie</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Skövde</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49275">
                <a:tc>
                  <a:txBody>
                    <a:bodyPr/>
                    <a:lstStyle/>
                    <a:p>
                      <a:pPr indent="0" lvl="0" marL="0" rtl="0" algn="l">
                        <a:spcBef>
                          <a:spcPts val="0"/>
                        </a:spcBef>
                        <a:spcAft>
                          <a:spcPts val="0"/>
                        </a:spcAft>
                        <a:buNone/>
                      </a:pPr>
                      <a:r>
                        <a:rPr lang="sv" sz="1000"/>
                        <a:t>Nils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HTS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206150">
                <a:tc>
                  <a:txBody>
                    <a:bodyPr/>
                    <a:lstStyle/>
                    <a:p>
                      <a:pPr indent="0" lvl="0" marL="0" rtl="0" algn="l">
                        <a:spcBef>
                          <a:spcPts val="0"/>
                        </a:spcBef>
                        <a:spcAft>
                          <a:spcPts val="0"/>
                        </a:spcAft>
                        <a:buNone/>
                      </a:pPr>
                      <a:r>
                        <a:rPr lang="sv" sz="1000"/>
                        <a:t>Ellen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StuFF</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52950">
                <a:tc>
                  <a:txBody>
                    <a:bodyPr/>
                    <a:lstStyle/>
                    <a:p>
                      <a:pPr indent="0" lvl="0" marL="0" rtl="0" algn="l">
                        <a:spcBef>
                          <a:spcPts val="0"/>
                        </a:spcBef>
                        <a:spcAft>
                          <a:spcPts val="0"/>
                        </a:spcAft>
                        <a:buNone/>
                      </a:pPr>
                      <a:r>
                        <a:rPr lang="sv" sz="1000"/>
                        <a:t>Elsa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Umeå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42" name="Google Shape;1242;p138"/>
          <p:cNvSpPr txBox="1"/>
          <p:nvPr/>
        </p:nvSpPr>
        <p:spPr>
          <a:xfrm>
            <a:off x="-320275" y="0"/>
            <a:ext cx="16773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1</a:t>
            </a:r>
            <a:endParaRPr sz="600"/>
          </a:p>
        </p:txBody>
      </p:sp>
      <p:sp>
        <p:nvSpPr>
          <p:cNvPr id="1243" name="Google Shape;1243;p138"/>
          <p:cNvSpPr txBox="1"/>
          <p:nvPr/>
        </p:nvSpPr>
        <p:spPr>
          <a:xfrm>
            <a:off x="-1036975" y="1412500"/>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2</a:t>
            </a:r>
            <a:endParaRPr sz="1000"/>
          </a:p>
        </p:txBody>
      </p:sp>
      <p:sp>
        <p:nvSpPr>
          <p:cNvPr id="1244" name="Google Shape;1244;p138"/>
          <p:cNvSpPr txBox="1"/>
          <p:nvPr/>
        </p:nvSpPr>
        <p:spPr>
          <a:xfrm>
            <a:off x="-1036975" y="3282275"/>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3</a:t>
            </a:r>
            <a:endParaRPr sz="1000"/>
          </a:p>
        </p:txBody>
      </p:sp>
      <p:graphicFrame>
        <p:nvGraphicFramePr>
          <p:cNvPr id="1245" name="Google Shape;1245;p138"/>
          <p:cNvGraphicFramePr/>
          <p:nvPr/>
        </p:nvGraphicFramePr>
        <p:xfrm>
          <a:off x="2766575" y="388938"/>
          <a:ext cx="3000000" cy="3000000"/>
        </p:xfrm>
        <a:graphic>
          <a:graphicData uri="http://schemas.openxmlformats.org/drawingml/2006/table">
            <a:tbl>
              <a:tblPr>
                <a:noFill/>
                <a:tableStyleId>{9BBBDE62-87B8-4BA4-AA50-0A91D8BCB03C}</a:tableStyleId>
              </a:tblPr>
              <a:tblGrid>
                <a:gridCol w="471850"/>
                <a:gridCol w="1499425"/>
              </a:tblGrid>
              <a:tr h="180975">
                <a:tc>
                  <a:txBody>
                    <a:bodyPr/>
                    <a:lstStyle/>
                    <a:p>
                      <a:pPr indent="0" lvl="0" marL="0" rtl="0" algn="l">
                        <a:spcBef>
                          <a:spcPts val="0"/>
                        </a:spcBef>
                        <a:spcAft>
                          <a:spcPts val="0"/>
                        </a:spcAft>
                        <a:buNone/>
                      </a:pPr>
                      <a:r>
                        <a:rPr lang="sv" sz="1000"/>
                        <a:t>Felix</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Umeå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Filippa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Consensus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Theo</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Blekinge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Stefie</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SöderS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Julia Alida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SöderS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graphicFrame>
        <p:nvGraphicFramePr>
          <p:cNvPr id="1246" name="Google Shape;1246;p138"/>
          <p:cNvGraphicFramePr/>
          <p:nvPr/>
        </p:nvGraphicFramePr>
        <p:xfrm>
          <a:off x="3238425" y="1767900"/>
          <a:ext cx="3000000" cy="3000000"/>
        </p:xfrm>
        <a:graphic>
          <a:graphicData uri="http://schemas.openxmlformats.org/drawingml/2006/table">
            <a:tbl>
              <a:tblPr>
                <a:noFill/>
                <a:tableStyleId>{9BBBDE62-87B8-4BA4-AA50-0A91D8BCB03C}</a:tableStyleId>
              </a:tblPr>
              <a:tblGrid>
                <a:gridCol w="602200"/>
                <a:gridCol w="1691275"/>
              </a:tblGrid>
              <a:tr h="166350">
                <a:tc>
                  <a:txBody>
                    <a:bodyPr/>
                    <a:lstStyle/>
                    <a:p>
                      <a:pPr indent="0" lvl="0" marL="0" rtl="0" algn="l">
                        <a:spcBef>
                          <a:spcPts val="0"/>
                        </a:spcBef>
                        <a:spcAft>
                          <a:spcPts val="0"/>
                        </a:spcAft>
                        <a:buNone/>
                      </a:pPr>
                      <a:r>
                        <a:rPr lang="sv" sz="1000"/>
                        <a:t>Ludvig</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TLTH</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6350">
                <a:tc>
                  <a:txBody>
                    <a:bodyPr/>
                    <a:lstStyle/>
                    <a:p>
                      <a:pPr indent="0" lvl="0" marL="0" rtl="0" algn="l">
                        <a:spcBef>
                          <a:spcPts val="0"/>
                        </a:spcBef>
                        <a:spcAft>
                          <a:spcPts val="0"/>
                        </a:spcAft>
                        <a:buNone/>
                      </a:pPr>
                      <a:r>
                        <a:rPr lang="sv" sz="1000"/>
                        <a:t>Fredrik</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Mälardalens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6350">
                <a:tc>
                  <a:txBody>
                    <a:bodyPr/>
                    <a:lstStyle/>
                    <a:p>
                      <a:pPr indent="0" lvl="0" marL="0" rtl="0" algn="l">
                        <a:spcBef>
                          <a:spcPts val="0"/>
                        </a:spcBef>
                        <a:spcAft>
                          <a:spcPts val="0"/>
                        </a:spcAft>
                        <a:buNone/>
                      </a:pPr>
                      <a:r>
                        <a:rPr lang="sv" sz="1000"/>
                        <a:t>Viktor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Karlstad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6350">
                <a:tc>
                  <a:txBody>
                    <a:bodyPr/>
                    <a:lstStyle/>
                    <a:p>
                      <a:pPr indent="0" lvl="0" marL="0" rtl="0" algn="l">
                        <a:spcBef>
                          <a:spcPts val="0"/>
                        </a:spcBef>
                        <a:spcAft>
                          <a:spcPts val="0"/>
                        </a:spcAft>
                        <a:buNone/>
                      </a:pPr>
                      <a:r>
                        <a:rPr lang="sv" sz="1000"/>
                        <a:t>Julia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Jönköpings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6350">
                <a:tc>
                  <a:txBody>
                    <a:bodyPr/>
                    <a:lstStyle/>
                    <a:p>
                      <a:pPr indent="0" lvl="0" marL="0" rtl="0" algn="l">
                        <a:spcBef>
                          <a:spcPts val="0"/>
                        </a:spcBef>
                        <a:spcAft>
                          <a:spcPts val="0"/>
                        </a:spcAft>
                        <a:buNone/>
                      </a:pPr>
                      <a:r>
                        <a:rPr lang="sv" sz="1000"/>
                        <a:t>Luna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Karlstad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6350">
                <a:tc>
                  <a:txBody>
                    <a:bodyPr/>
                    <a:lstStyle/>
                    <a:p>
                      <a:pPr indent="0" lvl="0" marL="0" rtl="0" algn="l">
                        <a:spcBef>
                          <a:spcPts val="0"/>
                        </a:spcBef>
                        <a:spcAft>
                          <a:spcPts val="0"/>
                        </a:spcAft>
                        <a:buNone/>
                      </a:pPr>
                      <a:r>
                        <a:rPr lang="sv" sz="1100"/>
                        <a:t>Hermela</a:t>
                      </a:r>
                      <a:endParaRPr sz="11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SUS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47" name="Google Shape;1247;p138"/>
          <p:cNvSpPr txBox="1"/>
          <p:nvPr/>
        </p:nvSpPr>
        <p:spPr>
          <a:xfrm>
            <a:off x="1675350" y="0"/>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4</a:t>
            </a:r>
            <a:endParaRPr sz="1000"/>
          </a:p>
        </p:txBody>
      </p:sp>
      <p:sp>
        <p:nvSpPr>
          <p:cNvPr id="1248" name="Google Shape;1248;p138"/>
          <p:cNvSpPr txBox="1"/>
          <p:nvPr/>
        </p:nvSpPr>
        <p:spPr>
          <a:xfrm>
            <a:off x="2110900" y="1395575"/>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5</a:t>
            </a:r>
            <a:endParaRPr sz="1000"/>
          </a:p>
        </p:txBody>
      </p:sp>
      <p:graphicFrame>
        <p:nvGraphicFramePr>
          <p:cNvPr id="1249" name="Google Shape;1249;p138"/>
          <p:cNvGraphicFramePr/>
          <p:nvPr/>
        </p:nvGraphicFramePr>
        <p:xfrm>
          <a:off x="2491425" y="3163988"/>
          <a:ext cx="3000000" cy="3000000"/>
        </p:xfrm>
        <a:graphic>
          <a:graphicData uri="http://schemas.openxmlformats.org/drawingml/2006/table">
            <a:tbl>
              <a:tblPr>
                <a:noFill/>
                <a:tableStyleId>{9BBBDE62-87B8-4BA4-AA50-0A91D8BCB03C}</a:tableStyleId>
              </a:tblPr>
              <a:tblGrid>
                <a:gridCol w="898775"/>
                <a:gridCol w="1450025"/>
              </a:tblGrid>
              <a:tr h="171450">
                <a:tc>
                  <a:txBody>
                    <a:bodyPr/>
                    <a:lstStyle/>
                    <a:p>
                      <a:pPr indent="0" lvl="0" marL="0" rtl="0" algn="l">
                        <a:spcBef>
                          <a:spcPts val="0"/>
                        </a:spcBef>
                        <a:spcAft>
                          <a:spcPts val="0"/>
                        </a:spcAft>
                        <a:buNone/>
                      </a:pPr>
                      <a:r>
                        <a:rPr lang="sv" sz="1000"/>
                        <a:t>Saga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Halmstad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1450">
                <a:tc>
                  <a:txBody>
                    <a:bodyPr/>
                    <a:lstStyle/>
                    <a:p>
                      <a:pPr indent="0" lvl="0" marL="0" rtl="0" algn="l">
                        <a:spcBef>
                          <a:spcPts val="0"/>
                        </a:spcBef>
                        <a:spcAft>
                          <a:spcPts val="0"/>
                        </a:spcAft>
                        <a:buNone/>
                      </a:pPr>
                      <a:r>
                        <a:rPr lang="sv" sz="1000"/>
                        <a:t>Benjamin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UTN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1450">
                <a:tc>
                  <a:txBody>
                    <a:bodyPr/>
                    <a:lstStyle/>
                    <a:p>
                      <a:pPr indent="0" lvl="0" marL="0" rtl="0" algn="l">
                        <a:spcBef>
                          <a:spcPts val="0"/>
                        </a:spcBef>
                        <a:spcAft>
                          <a:spcPts val="0"/>
                        </a:spcAft>
                        <a:buNone/>
                      </a:pPr>
                      <a:r>
                        <a:rPr lang="sv" sz="1000"/>
                        <a:t>Tim</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UTN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1450">
                <a:tc>
                  <a:txBody>
                    <a:bodyPr/>
                    <a:lstStyle/>
                    <a:p>
                      <a:pPr indent="0" lvl="0" marL="0" rtl="0" algn="l">
                        <a:spcBef>
                          <a:spcPts val="0"/>
                        </a:spcBef>
                        <a:spcAft>
                          <a:spcPts val="0"/>
                        </a:spcAft>
                        <a:buNone/>
                      </a:pPr>
                      <a:r>
                        <a:rPr lang="sv" sz="1000"/>
                        <a:t>Miriam</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Linnékåren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1450">
                <a:tc>
                  <a:txBody>
                    <a:bodyPr/>
                    <a:lstStyle/>
                    <a:p>
                      <a:pPr indent="0" lvl="0" marL="0" rtl="0" algn="l">
                        <a:spcBef>
                          <a:spcPts val="0"/>
                        </a:spcBef>
                        <a:spcAft>
                          <a:spcPts val="0"/>
                        </a:spcAft>
                        <a:buNone/>
                      </a:pPr>
                      <a:r>
                        <a:rPr lang="sv" sz="1000"/>
                        <a:t>Viktor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Örebro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71450">
                <a:tc>
                  <a:txBody>
                    <a:bodyPr/>
                    <a:lstStyle/>
                    <a:p>
                      <a:pPr indent="0" lvl="0" marL="0" rtl="0" algn="l">
                        <a:spcBef>
                          <a:spcPts val="0"/>
                        </a:spcBef>
                        <a:spcAft>
                          <a:spcPts val="0"/>
                        </a:spcAft>
                        <a:buNone/>
                      </a:pPr>
                      <a:r>
                        <a:rPr lang="sv" sz="1000"/>
                        <a:t>Anna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Örebro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50" name="Google Shape;1250;p138"/>
          <p:cNvSpPr txBox="1"/>
          <p:nvPr/>
        </p:nvSpPr>
        <p:spPr>
          <a:xfrm>
            <a:off x="2110900" y="2808675"/>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6</a:t>
            </a:r>
            <a:endParaRPr sz="1000"/>
          </a:p>
        </p:txBody>
      </p:sp>
      <p:graphicFrame>
        <p:nvGraphicFramePr>
          <p:cNvPr id="1251" name="Google Shape;1251;p138"/>
          <p:cNvGraphicFramePr/>
          <p:nvPr/>
        </p:nvGraphicFramePr>
        <p:xfrm>
          <a:off x="4924175" y="388950"/>
          <a:ext cx="3000000" cy="3000000"/>
        </p:xfrm>
        <a:graphic>
          <a:graphicData uri="http://schemas.openxmlformats.org/drawingml/2006/table">
            <a:tbl>
              <a:tblPr>
                <a:noFill/>
                <a:tableStyleId>{9BBBDE62-87B8-4BA4-AA50-0A91D8BCB03C}</a:tableStyleId>
              </a:tblPr>
              <a:tblGrid>
                <a:gridCol w="548950"/>
                <a:gridCol w="1416225"/>
              </a:tblGrid>
              <a:tr h="160575">
                <a:tc>
                  <a:txBody>
                    <a:bodyPr/>
                    <a:lstStyle/>
                    <a:p>
                      <a:pPr indent="0" lvl="0" marL="0" rtl="0" algn="l">
                        <a:spcBef>
                          <a:spcPts val="0"/>
                        </a:spcBef>
                        <a:spcAft>
                          <a:spcPts val="0"/>
                        </a:spcAft>
                        <a:buNone/>
                      </a:pPr>
                      <a:r>
                        <a:rPr lang="sv" sz="1000"/>
                        <a:t>Michael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Uppsala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Saga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Samhällsvetarkåren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Felicia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Halmstad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Zhanna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SöderS </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Linnea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Borås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52" name="Google Shape;1252;p138"/>
          <p:cNvSpPr txBox="1"/>
          <p:nvPr/>
        </p:nvSpPr>
        <p:spPr>
          <a:xfrm>
            <a:off x="3889350" y="0"/>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7</a:t>
            </a:r>
            <a:endParaRPr sz="1000"/>
          </a:p>
        </p:txBody>
      </p:sp>
      <p:graphicFrame>
        <p:nvGraphicFramePr>
          <p:cNvPr id="1253" name="Google Shape;1253;p138"/>
          <p:cNvGraphicFramePr/>
          <p:nvPr/>
        </p:nvGraphicFramePr>
        <p:xfrm>
          <a:off x="5641225" y="1528425"/>
          <a:ext cx="3000000" cy="3000000"/>
        </p:xfrm>
        <a:graphic>
          <a:graphicData uri="http://schemas.openxmlformats.org/drawingml/2006/table">
            <a:tbl>
              <a:tblPr>
                <a:noFill/>
                <a:tableStyleId>{9BBBDE62-87B8-4BA4-AA50-0A91D8BCB03C}</a:tableStyleId>
              </a:tblPr>
              <a:tblGrid>
                <a:gridCol w="638200"/>
                <a:gridCol w="2028175"/>
              </a:tblGrid>
              <a:tr h="180975">
                <a:tc>
                  <a:txBody>
                    <a:bodyPr/>
                    <a:lstStyle/>
                    <a:p>
                      <a:pPr indent="0" lvl="0" marL="0" rtl="0" algn="l">
                        <a:spcBef>
                          <a:spcPts val="0"/>
                        </a:spcBef>
                        <a:spcAft>
                          <a:spcPts val="0"/>
                        </a:spcAft>
                        <a:buNone/>
                      </a:pPr>
                      <a:r>
                        <a:rPr lang="sv" sz="1000"/>
                        <a:t>Alva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Umeå naturvetar- och teknologkår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Tova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Ultuna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Agnes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vid Högskolan Väst</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Felicia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Sundsvall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Mariam</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Gotlands Studentkår Rindi</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54" name="Google Shape;1254;p138"/>
          <p:cNvSpPr txBox="1"/>
          <p:nvPr/>
        </p:nvSpPr>
        <p:spPr>
          <a:xfrm>
            <a:off x="4840225" y="1112850"/>
            <a:ext cx="16773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8</a:t>
            </a:r>
            <a:endParaRPr sz="1000"/>
          </a:p>
        </p:txBody>
      </p:sp>
      <p:graphicFrame>
        <p:nvGraphicFramePr>
          <p:cNvPr id="1255" name="Google Shape;1255;p138"/>
          <p:cNvGraphicFramePr/>
          <p:nvPr/>
        </p:nvGraphicFramePr>
        <p:xfrm>
          <a:off x="6971275" y="388950"/>
          <a:ext cx="3000000" cy="3000000"/>
        </p:xfrm>
        <a:graphic>
          <a:graphicData uri="http://schemas.openxmlformats.org/drawingml/2006/table">
            <a:tbl>
              <a:tblPr>
                <a:noFill/>
                <a:tableStyleId>{9BBBDE62-87B8-4BA4-AA50-0A91D8BCB03C}</a:tableStyleId>
              </a:tblPr>
              <a:tblGrid>
                <a:gridCol w="646375"/>
                <a:gridCol w="1526350"/>
              </a:tblGrid>
              <a:tr h="160575">
                <a:tc>
                  <a:txBody>
                    <a:bodyPr/>
                    <a:lstStyle/>
                    <a:p>
                      <a:pPr indent="0" lvl="0" marL="0" rtl="0" algn="l">
                        <a:spcBef>
                          <a:spcPts val="0"/>
                        </a:spcBef>
                        <a:spcAft>
                          <a:spcPts val="0"/>
                        </a:spcAft>
                        <a:buNone/>
                      </a:pPr>
                      <a:r>
                        <a:rPr lang="sv" sz="1000"/>
                        <a:t>Anitra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Sundsvall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Gustav</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THS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Bojana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Malmö</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Noa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SAKS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0575">
                <a:tc>
                  <a:txBody>
                    <a:bodyPr/>
                    <a:lstStyle/>
                    <a:p>
                      <a:pPr indent="0" lvl="0" marL="0" rtl="0" algn="l">
                        <a:spcBef>
                          <a:spcPts val="0"/>
                        </a:spcBef>
                        <a:spcAft>
                          <a:spcPts val="0"/>
                        </a:spcAft>
                        <a:buNone/>
                      </a:pPr>
                      <a:r>
                        <a:rPr lang="sv" sz="1000"/>
                        <a:t>Niclas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SAKS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56" name="Google Shape;1256;p138"/>
          <p:cNvSpPr txBox="1"/>
          <p:nvPr/>
        </p:nvSpPr>
        <p:spPr>
          <a:xfrm>
            <a:off x="6056613" y="-12"/>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9</a:t>
            </a:r>
            <a:endParaRPr sz="1000"/>
          </a:p>
        </p:txBody>
      </p:sp>
      <p:graphicFrame>
        <p:nvGraphicFramePr>
          <p:cNvPr id="1257" name="Google Shape;1257;p138"/>
          <p:cNvGraphicFramePr/>
          <p:nvPr/>
        </p:nvGraphicFramePr>
        <p:xfrm>
          <a:off x="5531900" y="2974963"/>
          <a:ext cx="3000000" cy="3000000"/>
        </p:xfrm>
        <a:graphic>
          <a:graphicData uri="http://schemas.openxmlformats.org/drawingml/2006/table">
            <a:tbl>
              <a:tblPr>
                <a:noFill/>
                <a:tableStyleId>{9BBBDE62-87B8-4BA4-AA50-0A91D8BCB03C}</a:tableStyleId>
              </a:tblPr>
              <a:tblGrid>
                <a:gridCol w="1154625"/>
                <a:gridCol w="2406125"/>
              </a:tblGrid>
              <a:tr h="164725">
                <a:tc>
                  <a:txBody>
                    <a:bodyPr/>
                    <a:lstStyle/>
                    <a:p>
                      <a:pPr indent="0" lvl="0" marL="0" rtl="0" algn="l">
                        <a:spcBef>
                          <a:spcPts val="0"/>
                        </a:spcBef>
                        <a:spcAft>
                          <a:spcPts val="0"/>
                        </a:spcAft>
                        <a:buNone/>
                      </a:pPr>
                      <a:r>
                        <a:rPr lang="sv" sz="1000"/>
                        <a:t>Jonathan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Karlstad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4725">
                <a:tc>
                  <a:txBody>
                    <a:bodyPr/>
                    <a:lstStyle/>
                    <a:p>
                      <a:pPr indent="0" lvl="0" marL="0" rtl="0" algn="l">
                        <a:spcBef>
                          <a:spcPts val="0"/>
                        </a:spcBef>
                        <a:spcAft>
                          <a:spcPts val="0"/>
                        </a:spcAft>
                        <a:buNone/>
                      </a:pPr>
                      <a:r>
                        <a:rPr lang="sv" sz="1000"/>
                        <a:t>Wilma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Consensus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4725">
                <a:tc>
                  <a:txBody>
                    <a:bodyPr/>
                    <a:lstStyle/>
                    <a:p>
                      <a:pPr indent="0" lvl="0" marL="0" rtl="0" algn="l">
                        <a:spcBef>
                          <a:spcPts val="0"/>
                        </a:spcBef>
                        <a:spcAft>
                          <a:spcPts val="0"/>
                        </a:spcAft>
                        <a:buNone/>
                      </a:pPr>
                      <a:r>
                        <a:rPr lang="sv" sz="1000"/>
                        <a:t>Carl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Försvarshögskolans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4725">
                <a:tc>
                  <a:txBody>
                    <a:bodyPr/>
                    <a:lstStyle/>
                    <a:p>
                      <a:pPr indent="0" lvl="0" marL="0" rtl="0" algn="l">
                        <a:spcBef>
                          <a:spcPts val="0"/>
                        </a:spcBef>
                        <a:spcAft>
                          <a:spcPts val="0"/>
                        </a:spcAft>
                        <a:buNone/>
                      </a:pPr>
                      <a:r>
                        <a:rPr lang="sv" sz="1000"/>
                        <a:t>Samuel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Umeå naturvetar- och teknologkår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64725">
                <a:tc>
                  <a:txBody>
                    <a:bodyPr/>
                    <a:lstStyle/>
                    <a:p>
                      <a:pPr indent="0" lvl="0" marL="0" rtl="0" algn="l">
                        <a:spcBef>
                          <a:spcPts val="0"/>
                        </a:spcBef>
                        <a:spcAft>
                          <a:spcPts val="0"/>
                        </a:spcAft>
                        <a:buNone/>
                      </a:pPr>
                      <a:r>
                        <a:rPr lang="sv" sz="1000"/>
                        <a:t>Isabelle</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Sundsvall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303425">
                <a:tc>
                  <a:txBody>
                    <a:bodyPr/>
                    <a:lstStyle/>
                    <a:p>
                      <a:pPr indent="0" lvl="0" marL="0" rtl="0" algn="l">
                        <a:spcBef>
                          <a:spcPts val="0"/>
                        </a:spcBef>
                        <a:spcAft>
                          <a:spcPts val="0"/>
                        </a:spcAft>
                        <a:buNone/>
                      </a:pPr>
                      <a:r>
                        <a:rPr lang="sv" sz="1000"/>
                        <a:t>Cristopher </a:t>
                      </a:r>
                      <a:r>
                        <a:rPr lang="sv" sz="1000"/>
                        <a:t>Hercules</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Sundsvall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58" name="Google Shape;1258;p138"/>
          <p:cNvSpPr txBox="1"/>
          <p:nvPr/>
        </p:nvSpPr>
        <p:spPr>
          <a:xfrm>
            <a:off x="5213125" y="2599650"/>
            <a:ext cx="1895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10</a:t>
            </a:r>
            <a:endParaRPr/>
          </a:p>
        </p:txBody>
      </p:sp>
      <p:graphicFrame>
        <p:nvGraphicFramePr>
          <p:cNvPr id="1259" name="Google Shape;1259;p138"/>
          <p:cNvGraphicFramePr/>
          <p:nvPr/>
        </p:nvGraphicFramePr>
        <p:xfrm>
          <a:off x="4627600" y="4221788"/>
          <a:ext cx="3000000" cy="3000000"/>
        </p:xfrm>
        <a:graphic>
          <a:graphicData uri="http://schemas.openxmlformats.org/drawingml/2006/table">
            <a:tbl>
              <a:tblPr>
                <a:noFill/>
                <a:tableStyleId>{9BBBDE62-87B8-4BA4-AA50-0A91D8BCB03C}</a:tableStyleId>
              </a:tblPr>
              <a:tblGrid>
                <a:gridCol w="801725"/>
                <a:gridCol w="2547750"/>
              </a:tblGrid>
              <a:tr h="180975">
                <a:tc>
                  <a:txBody>
                    <a:bodyPr/>
                    <a:lstStyle/>
                    <a:p>
                      <a:pPr indent="0" lvl="0" marL="0" rtl="0" algn="l">
                        <a:spcBef>
                          <a:spcPts val="0"/>
                        </a:spcBef>
                        <a:spcAft>
                          <a:spcPts val="0"/>
                        </a:spcAft>
                        <a:buNone/>
                      </a:pPr>
                      <a:r>
                        <a:rPr lang="sv" sz="1000"/>
                        <a:t>Alfredh</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Östersund</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Emil</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Östersund</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Frida</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SöderS - Söderstörns högskolas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Linn</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Göta studentkår</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80975">
                <a:tc>
                  <a:txBody>
                    <a:bodyPr/>
                    <a:lstStyle/>
                    <a:p>
                      <a:pPr indent="0" lvl="0" marL="0" rtl="0" algn="l">
                        <a:spcBef>
                          <a:spcPts val="0"/>
                        </a:spcBef>
                        <a:spcAft>
                          <a:spcPts val="0"/>
                        </a:spcAft>
                        <a:buNone/>
                      </a:pPr>
                      <a:r>
                        <a:rPr lang="sv" sz="1000"/>
                        <a:t>Elise</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sv" sz="1000"/>
                        <a:t>Studentkåren i Östersund</a:t>
                      </a:r>
                      <a:endParaRPr sz="1000"/>
                    </a:p>
                  </a:txBody>
                  <a:tcPr marT="0" marB="0" marR="25400" marL="25400"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
        <p:nvSpPr>
          <p:cNvPr id="1260" name="Google Shape;1260;p138"/>
          <p:cNvSpPr txBox="1"/>
          <p:nvPr/>
        </p:nvSpPr>
        <p:spPr>
          <a:xfrm>
            <a:off x="3078225" y="4435725"/>
            <a:ext cx="1895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900">
                <a:solidFill>
                  <a:schemeClr val="dk1"/>
                </a:solidFill>
                <a:latin typeface="Franklin Gothic"/>
                <a:ea typeface="Franklin Gothic"/>
                <a:cs typeface="Franklin Gothic"/>
                <a:sym typeface="Franklin Gothic"/>
              </a:rPr>
              <a:t>Grupp 11</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64" name="Shape 1264"/>
        <p:cNvGrpSpPr/>
        <p:nvPr/>
      </p:nvGrpSpPr>
      <p:grpSpPr>
        <a:xfrm>
          <a:off x="0" y="0"/>
          <a:ext cx="0" cy="0"/>
          <a:chOff x="0" y="0"/>
          <a:chExt cx="0" cy="0"/>
        </a:xfrm>
      </p:grpSpPr>
      <p:pic>
        <p:nvPicPr>
          <p:cNvPr id="1265" name="Google Shape;1265;p13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266" name="Google Shape;1266;p139"/>
          <p:cNvSpPr txBox="1"/>
          <p:nvPr>
            <p:ph type="ctrTitle"/>
          </p:nvPr>
        </p:nvSpPr>
        <p:spPr>
          <a:xfrm>
            <a:off x="249500" y="687950"/>
            <a:ext cx="8520600" cy="14562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FIKA</a:t>
            </a:r>
            <a:endParaRPr sz="5500"/>
          </a:p>
        </p:txBody>
      </p:sp>
      <p:sp>
        <p:nvSpPr>
          <p:cNvPr id="1267" name="Google Shape;1267;p139"/>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13:30-14:00</a:t>
            </a:r>
            <a:endParaRPr b="1">
              <a:solidFill>
                <a:srgbClr val="DC710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71" name="Shape 1271"/>
        <p:cNvGrpSpPr/>
        <p:nvPr/>
      </p:nvGrpSpPr>
      <p:grpSpPr>
        <a:xfrm>
          <a:off x="0" y="0"/>
          <a:ext cx="0" cy="0"/>
          <a:chOff x="0" y="0"/>
          <a:chExt cx="0" cy="0"/>
        </a:xfrm>
      </p:grpSpPr>
      <p:sp>
        <p:nvSpPr>
          <p:cNvPr id="1272" name="Google Shape;1272;p14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273" name="Google Shape;1273;p140"/>
          <p:cNvPicPr preferRelativeResize="0"/>
          <p:nvPr/>
        </p:nvPicPr>
        <p:blipFill>
          <a:blip r:embed="rId3">
            <a:alphaModFix/>
          </a:blip>
          <a:stretch>
            <a:fillRect/>
          </a:stretch>
        </p:blipFill>
        <p:spPr>
          <a:xfrm>
            <a:off x="3893411" y="4358048"/>
            <a:ext cx="969974" cy="669699"/>
          </a:xfrm>
          <a:prstGeom prst="rect">
            <a:avLst/>
          </a:prstGeom>
          <a:noFill/>
          <a:ln>
            <a:noFill/>
          </a:ln>
        </p:spPr>
      </p:pic>
      <p:sp>
        <p:nvSpPr>
          <p:cNvPr id="1274" name="Google Shape;1274;p140"/>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40"/>
          <p:cNvSpPr txBox="1"/>
          <p:nvPr>
            <p:ph type="ctrTitle"/>
          </p:nvPr>
        </p:nvSpPr>
        <p:spPr>
          <a:xfrm>
            <a:off x="249508" y="9147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Information från </a:t>
            </a:r>
            <a:r>
              <a:rPr lang="sv" sz="5500">
                <a:solidFill>
                  <a:schemeClr val="lt1"/>
                </a:solidFill>
              </a:rPr>
              <a:t>valberedningen</a:t>
            </a:r>
            <a:endParaRPr sz="5500">
              <a:solidFill>
                <a:schemeClr val="lt1"/>
              </a:solidFill>
            </a:endParaRPr>
          </a:p>
        </p:txBody>
      </p:sp>
      <p:sp>
        <p:nvSpPr>
          <p:cNvPr id="1276" name="Google Shape;1276;p140"/>
          <p:cNvSpPr txBox="1"/>
          <p:nvPr>
            <p:ph idx="4294967295" type="title"/>
          </p:nvPr>
        </p:nvSpPr>
        <p:spPr>
          <a:xfrm>
            <a:off x="6599600" y="2790925"/>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Alicia Dickner</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Clr>
                <a:schemeClr val="dk2"/>
              </a:buClr>
              <a:buSzPct val="84615"/>
              <a:buFont typeface="Arial"/>
              <a:buNone/>
            </a:pPr>
            <a:r>
              <a:rPr lang="sv" sz="1300">
                <a:solidFill>
                  <a:schemeClr val="dk2"/>
                </a:solidFill>
              </a:rPr>
              <a:t>SFS valberedning</a:t>
            </a:r>
            <a:endParaRPr b="1" sz="2000">
              <a:solidFill>
                <a:srgbClr val="DC7100"/>
              </a:solidFill>
              <a:latin typeface="Franklin Gothic"/>
              <a:ea typeface="Franklin Gothic"/>
              <a:cs typeface="Franklin Gothic"/>
              <a:sym typeface="Franklin Gothic"/>
            </a:endParaRPr>
          </a:p>
        </p:txBody>
      </p:sp>
      <p:sp>
        <p:nvSpPr>
          <p:cNvPr id="1277" name="Google Shape;1277;p140"/>
          <p:cNvSpPr txBox="1"/>
          <p:nvPr>
            <p:ph idx="4294967295" type="title"/>
          </p:nvPr>
        </p:nvSpPr>
        <p:spPr>
          <a:xfrm>
            <a:off x="-149124" y="2790932"/>
            <a:ext cx="25554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Johanna Kaspersson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SFS valberedning</a:t>
            </a:r>
            <a:endParaRPr b="1" sz="2000">
              <a:solidFill>
                <a:srgbClr val="DC7100"/>
              </a:solidFill>
              <a:latin typeface="Franklin Gothic"/>
              <a:ea typeface="Franklin Gothic"/>
              <a:cs typeface="Franklin Gothic"/>
              <a:sym typeface="Franklin Gothic"/>
            </a:endParaRPr>
          </a:p>
        </p:txBody>
      </p:sp>
      <p:pic>
        <p:nvPicPr>
          <p:cNvPr id="1278" name="Google Shape;1278;p140"/>
          <p:cNvPicPr preferRelativeResize="0"/>
          <p:nvPr/>
        </p:nvPicPr>
        <p:blipFill rotWithShape="1">
          <a:blip r:embed="rId4">
            <a:alphaModFix/>
          </a:blip>
          <a:srcRect b="0" l="0" r="0" t="0"/>
          <a:stretch/>
        </p:blipFill>
        <p:spPr>
          <a:xfrm>
            <a:off x="2406276" y="2144063"/>
            <a:ext cx="1710900" cy="1710900"/>
          </a:xfrm>
          <a:prstGeom prst="ellipse">
            <a:avLst/>
          </a:prstGeom>
          <a:noFill/>
          <a:ln cap="flat" cmpd="sng" w="76200">
            <a:solidFill>
              <a:schemeClr val="dk1"/>
            </a:solidFill>
            <a:prstDash val="solid"/>
            <a:round/>
            <a:headEnd len="sm" w="sm" type="none"/>
            <a:tailEnd len="sm" w="sm" type="none"/>
          </a:ln>
        </p:spPr>
      </p:pic>
      <p:pic>
        <p:nvPicPr>
          <p:cNvPr id="1279" name="Google Shape;1279;p140"/>
          <p:cNvPicPr preferRelativeResize="0"/>
          <p:nvPr/>
        </p:nvPicPr>
        <p:blipFill rotWithShape="1">
          <a:blip r:embed="rId5">
            <a:alphaModFix/>
          </a:blip>
          <a:srcRect b="12422" l="0" r="0" t="12429"/>
          <a:stretch/>
        </p:blipFill>
        <p:spPr>
          <a:xfrm>
            <a:off x="4608413" y="2144086"/>
            <a:ext cx="1710900" cy="1710900"/>
          </a:xfrm>
          <a:prstGeom prst="ellipse">
            <a:avLst/>
          </a:prstGeom>
          <a:noFill/>
          <a:ln cap="flat" cmpd="sng" w="66675">
            <a:solidFill>
              <a:schemeClr val="dk1"/>
            </a:solidFill>
            <a:prstDash val="solid"/>
            <a:round/>
            <a:headEnd len="sm" w="sm" type="none"/>
            <a:tailEnd len="sm" w="sm" type="none"/>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83" name="Shape 1283"/>
        <p:cNvGrpSpPr/>
        <p:nvPr/>
      </p:nvGrpSpPr>
      <p:grpSpPr>
        <a:xfrm>
          <a:off x="0" y="0"/>
          <a:ext cx="0" cy="0"/>
          <a:chOff x="0" y="0"/>
          <a:chExt cx="0" cy="0"/>
        </a:xfrm>
      </p:grpSpPr>
      <p:sp>
        <p:nvSpPr>
          <p:cNvPr id="1284" name="Google Shape;1284;p141"/>
          <p:cNvSpPr txBox="1"/>
          <p:nvPr/>
        </p:nvSpPr>
        <p:spPr>
          <a:xfrm>
            <a:off x="3677925" y="665725"/>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85" name="Google Shape;1285;p141"/>
          <p:cNvSpPr txBox="1"/>
          <p:nvPr>
            <p:ph idx="1" type="subTitle"/>
          </p:nvPr>
        </p:nvSpPr>
        <p:spPr>
          <a:xfrm>
            <a:off x="726525" y="386175"/>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Valberedningen</a:t>
            </a:r>
            <a:endParaRPr b="1" sz="4400">
              <a:solidFill>
                <a:srgbClr val="DC7100"/>
              </a:solidFill>
            </a:endParaRPr>
          </a:p>
        </p:txBody>
      </p:sp>
      <p:pic>
        <p:nvPicPr>
          <p:cNvPr id="1286" name="Google Shape;1286;p14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287" name="Google Shape;1287;p141"/>
          <p:cNvSpPr/>
          <p:nvPr/>
        </p:nvSpPr>
        <p:spPr>
          <a:xfrm>
            <a:off x="824300" y="1163300"/>
            <a:ext cx="3702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41"/>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600">
              <a:latin typeface="Franklin Gothic"/>
              <a:ea typeface="Franklin Gothic"/>
              <a:cs typeface="Franklin Gothic"/>
              <a:sym typeface="Franklin Gothic"/>
            </a:endParaRPr>
          </a:p>
        </p:txBody>
      </p:sp>
      <p:sp>
        <p:nvSpPr>
          <p:cNvPr id="1289" name="Google Shape;1289;p141"/>
          <p:cNvSpPr txBox="1"/>
          <p:nvPr/>
        </p:nvSpPr>
        <p:spPr>
          <a:xfrm>
            <a:off x="837450" y="1578750"/>
            <a:ext cx="7469100" cy="27705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Johanna Kaspersson (ordförande)</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Simon Oodolese (vice ordförande)</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Alfred Carlsson</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Alicia Dickner</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Felicia Jakobsson</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Jonathan Strömberg</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Sanela Lulic</a:t>
            </a:r>
            <a:endParaRPr sz="2400">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93" name="Shape 1293"/>
        <p:cNvGrpSpPr/>
        <p:nvPr/>
      </p:nvGrpSpPr>
      <p:grpSpPr>
        <a:xfrm>
          <a:off x="0" y="0"/>
          <a:ext cx="0" cy="0"/>
          <a:chOff x="0" y="0"/>
          <a:chExt cx="0" cy="0"/>
        </a:xfrm>
      </p:grpSpPr>
      <p:sp>
        <p:nvSpPr>
          <p:cNvPr id="1294" name="Google Shape;1294;p142"/>
          <p:cNvSpPr txBox="1"/>
          <p:nvPr>
            <p:ph idx="1" type="subTitle"/>
          </p:nvPr>
        </p:nvSpPr>
        <p:spPr>
          <a:xfrm>
            <a:off x="656925" y="4591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700">
                <a:solidFill>
                  <a:srgbClr val="DC7100"/>
                </a:solidFill>
              </a:rPr>
              <a:t>Det här kommer vi prata om</a:t>
            </a:r>
            <a:endParaRPr b="1" sz="3700">
              <a:solidFill>
                <a:srgbClr val="DC7100"/>
              </a:solidFill>
            </a:endParaRPr>
          </a:p>
        </p:txBody>
      </p:sp>
      <p:pic>
        <p:nvPicPr>
          <p:cNvPr id="1295" name="Google Shape;1295;p142"/>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296" name="Google Shape;1296;p142"/>
          <p:cNvSpPr/>
          <p:nvPr/>
        </p:nvSpPr>
        <p:spPr>
          <a:xfrm>
            <a:off x="743600" y="1169300"/>
            <a:ext cx="5663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42"/>
          <p:cNvSpPr txBox="1"/>
          <p:nvPr/>
        </p:nvSpPr>
        <p:spPr>
          <a:xfrm>
            <a:off x="1320700"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sv" sz="2300">
                <a:latin typeface="Franklin Gothic"/>
                <a:ea typeface="Franklin Gothic"/>
                <a:cs typeface="Franklin Gothic"/>
                <a:sym typeface="Franklin Gothic"/>
              </a:rPr>
              <a:t>Hösten 2024</a:t>
            </a:r>
            <a:endParaRPr b="1" sz="2300">
              <a:latin typeface="Franklin Gothic"/>
              <a:ea typeface="Franklin Gothic"/>
              <a:cs typeface="Franklin Gothic"/>
              <a:sym typeface="Franklin Gothic"/>
            </a:endParaRPr>
          </a:p>
        </p:txBody>
      </p:sp>
      <p:sp>
        <p:nvSpPr>
          <p:cNvPr id="1298" name="Google Shape;1298;p142"/>
          <p:cNvSpPr/>
          <p:nvPr/>
        </p:nvSpPr>
        <p:spPr>
          <a:xfrm>
            <a:off x="593827" y="167419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42"/>
          <p:cNvSpPr/>
          <p:nvPr/>
        </p:nvSpPr>
        <p:spPr>
          <a:xfrm>
            <a:off x="4711050" y="1674200"/>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42"/>
          <p:cNvSpPr txBox="1"/>
          <p:nvPr/>
        </p:nvSpPr>
        <p:spPr>
          <a:xfrm>
            <a:off x="4750350" y="15933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2</a:t>
            </a:r>
            <a:endParaRPr b="1" sz="4200">
              <a:solidFill>
                <a:srgbClr val="FFFFFF"/>
              </a:solidFill>
              <a:latin typeface="Franklin Gothic"/>
              <a:ea typeface="Franklin Gothic"/>
              <a:cs typeface="Franklin Gothic"/>
              <a:sym typeface="Franklin Gothic"/>
            </a:endParaRPr>
          </a:p>
        </p:txBody>
      </p:sp>
      <p:sp>
        <p:nvSpPr>
          <p:cNvPr id="1301" name="Google Shape;1301;p142"/>
          <p:cNvSpPr/>
          <p:nvPr/>
        </p:nvSpPr>
        <p:spPr>
          <a:xfrm>
            <a:off x="593827" y="3512298"/>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42"/>
          <p:cNvSpPr txBox="1"/>
          <p:nvPr/>
        </p:nvSpPr>
        <p:spPr>
          <a:xfrm>
            <a:off x="633125" y="15933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1</a:t>
            </a:r>
            <a:endParaRPr b="1" sz="4200">
              <a:solidFill>
                <a:srgbClr val="FFFFFF"/>
              </a:solidFill>
              <a:latin typeface="Franklin Gothic"/>
              <a:ea typeface="Franklin Gothic"/>
              <a:cs typeface="Franklin Gothic"/>
              <a:sym typeface="Franklin Gothic"/>
            </a:endParaRPr>
          </a:p>
        </p:txBody>
      </p:sp>
      <p:sp>
        <p:nvSpPr>
          <p:cNvPr id="1303" name="Google Shape;1303;p142"/>
          <p:cNvSpPr txBox="1"/>
          <p:nvPr/>
        </p:nvSpPr>
        <p:spPr>
          <a:xfrm>
            <a:off x="633125" y="34314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3</a:t>
            </a:r>
            <a:endParaRPr b="1" sz="4200">
              <a:solidFill>
                <a:srgbClr val="FFFFFF"/>
              </a:solidFill>
              <a:latin typeface="Franklin Gothic"/>
              <a:ea typeface="Franklin Gothic"/>
              <a:cs typeface="Franklin Gothic"/>
              <a:sym typeface="Franklin Gothic"/>
            </a:endParaRPr>
          </a:p>
        </p:txBody>
      </p:sp>
      <p:sp>
        <p:nvSpPr>
          <p:cNvPr id="1304" name="Google Shape;1304;p142"/>
          <p:cNvSpPr txBox="1"/>
          <p:nvPr/>
        </p:nvSpPr>
        <p:spPr>
          <a:xfrm>
            <a:off x="5552875"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Våren 2025</a:t>
            </a:r>
            <a:endParaRPr b="1" sz="2300">
              <a:latin typeface="Franklin Gothic"/>
              <a:ea typeface="Franklin Gothic"/>
              <a:cs typeface="Franklin Gothic"/>
              <a:sym typeface="Franklin Gothic"/>
            </a:endParaRPr>
          </a:p>
        </p:txBody>
      </p:sp>
      <p:sp>
        <p:nvSpPr>
          <p:cNvPr id="1305" name="Google Shape;1305;p142"/>
          <p:cNvSpPr txBox="1"/>
          <p:nvPr/>
        </p:nvSpPr>
        <p:spPr>
          <a:xfrm>
            <a:off x="1320700" y="35777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Tidsplan </a:t>
            </a:r>
            <a:endParaRPr b="1" sz="2300">
              <a:latin typeface="Franklin Gothic"/>
              <a:ea typeface="Franklin Gothic"/>
              <a:cs typeface="Franklin Gothic"/>
              <a:sym typeface="Franklin Gothic"/>
            </a:endParaRPr>
          </a:p>
        </p:txBody>
      </p:sp>
      <p:sp>
        <p:nvSpPr>
          <p:cNvPr id="1306" name="Google Shape;1306;p142"/>
          <p:cNvSpPr/>
          <p:nvPr/>
        </p:nvSpPr>
        <p:spPr>
          <a:xfrm>
            <a:off x="4711052" y="3512298"/>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42"/>
          <p:cNvSpPr txBox="1"/>
          <p:nvPr/>
        </p:nvSpPr>
        <p:spPr>
          <a:xfrm>
            <a:off x="4729382" y="34314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4</a:t>
            </a:r>
            <a:endParaRPr b="1" sz="4200">
              <a:solidFill>
                <a:srgbClr val="FFFFFF"/>
              </a:solidFill>
              <a:latin typeface="Franklin Gothic"/>
              <a:ea typeface="Franklin Gothic"/>
              <a:cs typeface="Franklin Gothic"/>
              <a:sym typeface="Franklin Gothic"/>
            </a:endParaRPr>
          </a:p>
        </p:txBody>
      </p:sp>
      <p:sp>
        <p:nvSpPr>
          <p:cNvPr id="1308" name="Google Shape;1308;p142"/>
          <p:cNvSpPr txBox="1"/>
          <p:nvPr/>
        </p:nvSpPr>
        <p:spPr>
          <a:xfrm>
            <a:off x="5437925" y="35777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Nominera </a:t>
            </a:r>
            <a:endParaRPr b="1" sz="2300">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12" name="Shape 1312"/>
        <p:cNvGrpSpPr/>
        <p:nvPr/>
      </p:nvGrpSpPr>
      <p:grpSpPr>
        <a:xfrm>
          <a:off x="0" y="0"/>
          <a:ext cx="0" cy="0"/>
          <a:chOff x="0" y="0"/>
          <a:chExt cx="0" cy="0"/>
        </a:xfrm>
      </p:grpSpPr>
      <p:sp>
        <p:nvSpPr>
          <p:cNvPr id="1313" name="Google Shape;1313;p143"/>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14" name="Google Shape;1314;p143"/>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Hösten</a:t>
            </a:r>
            <a:endParaRPr b="1" sz="4400">
              <a:solidFill>
                <a:srgbClr val="DC7100"/>
              </a:solidFill>
            </a:endParaRPr>
          </a:p>
        </p:txBody>
      </p:sp>
      <p:pic>
        <p:nvPicPr>
          <p:cNvPr id="1315" name="Google Shape;1315;p14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316" name="Google Shape;1316;p143"/>
          <p:cNvSpPr/>
          <p:nvPr/>
        </p:nvSpPr>
        <p:spPr>
          <a:xfrm>
            <a:off x="824300" y="1769100"/>
            <a:ext cx="1682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43"/>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Hösten 2024</a:t>
            </a:r>
            <a:endParaRPr b="1" sz="1600">
              <a:latin typeface="Franklin Gothic"/>
              <a:ea typeface="Franklin Gothic"/>
              <a:cs typeface="Franklin Gothic"/>
              <a:sym typeface="Franklin Gothic"/>
            </a:endParaRPr>
          </a:p>
        </p:txBody>
      </p:sp>
      <p:sp>
        <p:nvSpPr>
          <p:cNvPr id="1318" name="Google Shape;1318;p143"/>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43"/>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1320" name="Google Shape;1320;p143"/>
          <p:cNvSpPr txBox="1"/>
          <p:nvPr/>
        </p:nvSpPr>
        <p:spPr>
          <a:xfrm>
            <a:off x="824300" y="2115950"/>
            <a:ext cx="7469100" cy="20319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Överlämningsmöte i Skövde</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Tagit fram en tidsplan</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Diskuterat valberedningens interna arbete och principer </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Uppdaterar kravprofilerna lite grann</a:t>
            </a:r>
            <a:endParaRPr sz="2400">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24" name="Shape 1324"/>
        <p:cNvGrpSpPr/>
        <p:nvPr/>
      </p:nvGrpSpPr>
      <p:grpSpPr>
        <a:xfrm>
          <a:off x="0" y="0"/>
          <a:ext cx="0" cy="0"/>
          <a:chOff x="0" y="0"/>
          <a:chExt cx="0" cy="0"/>
        </a:xfrm>
      </p:grpSpPr>
      <p:sp>
        <p:nvSpPr>
          <p:cNvPr id="1325" name="Google Shape;1325;p14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26" name="Google Shape;1326;p144"/>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Våren</a:t>
            </a:r>
            <a:endParaRPr b="1" sz="4400">
              <a:solidFill>
                <a:srgbClr val="DC7100"/>
              </a:solidFill>
            </a:endParaRPr>
          </a:p>
        </p:txBody>
      </p:sp>
      <p:pic>
        <p:nvPicPr>
          <p:cNvPr id="1327" name="Google Shape;1327;p14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328" name="Google Shape;1328;p144"/>
          <p:cNvSpPr/>
          <p:nvPr/>
        </p:nvSpPr>
        <p:spPr>
          <a:xfrm>
            <a:off x="824300" y="1769100"/>
            <a:ext cx="13683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44"/>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Våren 2025</a:t>
            </a:r>
            <a:endParaRPr b="1" sz="1600">
              <a:latin typeface="Franklin Gothic"/>
              <a:ea typeface="Franklin Gothic"/>
              <a:cs typeface="Franklin Gothic"/>
              <a:sym typeface="Franklin Gothic"/>
            </a:endParaRPr>
          </a:p>
        </p:txBody>
      </p:sp>
      <p:sp>
        <p:nvSpPr>
          <p:cNvPr id="1330" name="Google Shape;1330;p144"/>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44"/>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332" name="Google Shape;1332;p144"/>
          <p:cNvSpPr txBox="1"/>
          <p:nvPr/>
        </p:nvSpPr>
        <p:spPr>
          <a:xfrm>
            <a:off x="824300" y="2115950"/>
            <a:ext cx="71889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Motta nomineringar </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Uppmana nominerade individer att kandidera</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Hålla intervjuer </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Föreslå kandidater</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Presidiehearing </a:t>
            </a:r>
            <a:endParaRPr sz="2400">
              <a:latin typeface="Franklin Gothic"/>
              <a:ea typeface="Franklin Gothic"/>
              <a:cs typeface="Franklin Gothic"/>
              <a:sym typeface="Franklin Gothic"/>
            </a:endParaRPr>
          </a:p>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SFSFUM - valtorg</a:t>
            </a:r>
            <a:endParaRPr sz="2400">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56" name="Shape 256"/>
        <p:cNvGrpSpPr/>
        <p:nvPr/>
      </p:nvGrpSpPr>
      <p:grpSpPr>
        <a:xfrm>
          <a:off x="0" y="0"/>
          <a:ext cx="0" cy="0"/>
          <a:chOff x="0" y="0"/>
          <a:chExt cx="0" cy="0"/>
        </a:xfrm>
      </p:grpSpPr>
      <p:pic>
        <p:nvPicPr>
          <p:cNvPr id="257" name="Google Shape;257;p4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258" name="Google Shape;258;p46"/>
          <p:cNvSpPr txBox="1"/>
          <p:nvPr>
            <p:ph type="ctrTitle"/>
          </p:nvPr>
        </p:nvSpPr>
        <p:spPr>
          <a:xfrm>
            <a:off x="311700" y="2056350"/>
            <a:ext cx="8520600" cy="10308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Hur?</a:t>
            </a:r>
            <a:endParaRPr sz="55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36" name="Shape 1336"/>
        <p:cNvGrpSpPr/>
        <p:nvPr/>
      </p:nvGrpSpPr>
      <p:grpSpPr>
        <a:xfrm>
          <a:off x="0" y="0"/>
          <a:ext cx="0" cy="0"/>
          <a:chOff x="0" y="0"/>
          <a:chExt cx="0" cy="0"/>
        </a:xfrm>
      </p:grpSpPr>
      <p:sp>
        <p:nvSpPr>
          <p:cNvPr id="1337" name="Google Shape;1337;p14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38" name="Google Shape;1338;p145"/>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Viktiga datum </a:t>
            </a:r>
            <a:endParaRPr b="1" sz="4400">
              <a:solidFill>
                <a:srgbClr val="DC7100"/>
              </a:solidFill>
            </a:endParaRPr>
          </a:p>
          <a:p>
            <a:pPr indent="0" lvl="0" marL="0" rtl="0" algn="l">
              <a:spcBef>
                <a:spcPts val="0"/>
              </a:spcBef>
              <a:spcAft>
                <a:spcPts val="0"/>
              </a:spcAft>
              <a:buClr>
                <a:schemeClr val="dk2"/>
              </a:buClr>
              <a:buSzPts val="1100"/>
              <a:buFont typeface="Arial"/>
              <a:buNone/>
            </a:pPr>
            <a:r>
              <a:t/>
            </a:r>
            <a:endParaRPr b="1" sz="4400">
              <a:solidFill>
                <a:srgbClr val="DC7100"/>
              </a:solidFill>
            </a:endParaRPr>
          </a:p>
          <a:p>
            <a:pPr indent="0" lvl="0" marL="0" rtl="0" algn="l">
              <a:spcBef>
                <a:spcPts val="0"/>
              </a:spcBef>
              <a:spcAft>
                <a:spcPts val="0"/>
              </a:spcAft>
              <a:buNone/>
            </a:pPr>
            <a:r>
              <a:t/>
            </a:r>
            <a:endParaRPr b="1" sz="4400">
              <a:solidFill>
                <a:srgbClr val="DC7100"/>
              </a:solidFill>
            </a:endParaRPr>
          </a:p>
        </p:txBody>
      </p:sp>
      <p:pic>
        <p:nvPicPr>
          <p:cNvPr id="1339" name="Google Shape;1339;p145"/>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340" name="Google Shape;1340;p145"/>
          <p:cNvSpPr/>
          <p:nvPr/>
        </p:nvSpPr>
        <p:spPr>
          <a:xfrm>
            <a:off x="824300" y="1769100"/>
            <a:ext cx="33201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45"/>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Tidplan</a:t>
            </a:r>
            <a:endParaRPr b="1" sz="1600">
              <a:latin typeface="Franklin Gothic"/>
              <a:ea typeface="Franklin Gothic"/>
              <a:cs typeface="Franklin Gothic"/>
              <a:sym typeface="Franklin Gothic"/>
            </a:endParaRPr>
          </a:p>
        </p:txBody>
      </p:sp>
      <p:sp>
        <p:nvSpPr>
          <p:cNvPr id="1342" name="Google Shape;1342;p145"/>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45"/>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3</a:t>
            </a:r>
            <a:endParaRPr b="1" sz="1500">
              <a:solidFill>
                <a:schemeClr val="lt1"/>
              </a:solidFill>
              <a:latin typeface="Franklin Gothic"/>
              <a:ea typeface="Franklin Gothic"/>
              <a:cs typeface="Franklin Gothic"/>
              <a:sym typeface="Franklin Gothic"/>
            </a:endParaRPr>
          </a:p>
        </p:txBody>
      </p:sp>
      <p:sp>
        <p:nvSpPr>
          <p:cNvPr id="1344" name="Google Shape;1344;p145"/>
          <p:cNvSpPr txBox="1"/>
          <p:nvPr/>
        </p:nvSpPr>
        <p:spPr>
          <a:xfrm>
            <a:off x="693150" y="2156000"/>
            <a:ext cx="7628100" cy="554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Nomineringsperiod: 15 januari - 23 mars</a:t>
            </a:r>
            <a:endParaRPr sz="2400">
              <a:latin typeface="Franklin Gothic"/>
              <a:ea typeface="Franklin Gothic"/>
              <a:cs typeface="Franklin Gothic"/>
              <a:sym typeface="Franklin Gothic"/>
            </a:endParaRPr>
          </a:p>
        </p:txBody>
      </p:sp>
      <p:sp>
        <p:nvSpPr>
          <p:cNvPr id="1345" name="Google Shape;1345;p145"/>
          <p:cNvSpPr txBox="1"/>
          <p:nvPr/>
        </p:nvSpPr>
        <p:spPr>
          <a:xfrm>
            <a:off x="693150" y="2771600"/>
            <a:ext cx="7757700" cy="554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Valberedningens förslag offentliggörs - ej bestämt</a:t>
            </a:r>
            <a:endParaRPr sz="2400">
              <a:solidFill>
                <a:schemeClr val="dk2"/>
              </a:solidFill>
              <a:latin typeface="Franklin Gothic"/>
              <a:ea typeface="Franklin Gothic"/>
              <a:cs typeface="Franklin Gothic"/>
              <a:sym typeface="Franklin Gothic"/>
            </a:endParaRPr>
          </a:p>
        </p:txBody>
      </p:sp>
      <p:sp>
        <p:nvSpPr>
          <p:cNvPr id="1346" name="Google Shape;1346;p145"/>
          <p:cNvSpPr txBox="1"/>
          <p:nvPr/>
        </p:nvSpPr>
        <p:spPr>
          <a:xfrm>
            <a:off x="693150" y="3387200"/>
            <a:ext cx="7757700" cy="554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latin typeface="Franklin Gothic"/>
                <a:ea typeface="Franklin Gothic"/>
                <a:cs typeface="Franklin Gothic"/>
                <a:sym typeface="Franklin Gothic"/>
              </a:rPr>
              <a:t>Presidiehearing - ej bestämt</a:t>
            </a:r>
            <a:endParaRPr sz="2400">
              <a:solidFill>
                <a:schemeClr val="dk2"/>
              </a:solidFill>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50" name="Shape 1350"/>
        <p:cNvGrpSpPr/>
        <p:nvPr/>
      </p:nvGrpSpPr>
      <p:grpSpPr>
        <a:xfrm>
          <a:off x="0" y="0"/>
          <a:ext cx="0" cy="0"/>
          <a:chOff x="0" y="0"/>
          <a:chExt cx="0" cy="0"/>
        </a:xfrm>
      </p:grpSpPr>
      <p:sp>
        <p:nvSpPr>
          <p:cNvPr id="1351" name="Google Shape;1351;p14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52" name="Google Shape;1352;p146"/>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Vem får nominera?</a:t>
            </a:r>
            <a:endParaRPr b="1" sz="4400">
              <a:solidFill>
                <a:srgbClr val="DC7100"/>
              </a:solidFill>
            </a:endParaRPr>
          </a:p>
        </p:txBody>
      </p:sp>
      <p:pic>
        <p:nvPicPr>
          <p:cNvPr id="1353" name="Google Shape;1353;p14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354" name="Google Shape;1354;p146"/>
          <p:cNvSpPr/>
          <p:nvPr/>
        </p:nvSpPr>
        <p:spPr>
          <a:xfrm>
            <a:off x="824300" y="1769100"/>
            <a:ext cx="4680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46"/>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Nominera</a:t>
            </a:r>
            <a:endParaRPr b="1" sz="1600">
              <a:latin typeface="Franklin Gothic"/>
              <a:ea typeface="Franklin Gothic"/>
              <a:cs typeface="Franklin Gothic"/>
              <a:sym typeface="Franklin Gothic"/>
            </a:endParaRPr>
          </a:p>
        </p:txBody>
      </p:sp>
      <p:sp>
        <p:nvSpPr>
          <p:cNvPr id="1356" name="Google Shape;1356;p146"/>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46"/>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4</a:t>
            </a:r>
            <a:endParaRPr b="1" sz="1500">
              <a:solidFill>
                <a:schemeClr val="lt1"/>
              </a:solidFill>
              <a:latin typeface="Franklin Gothic"/>
              <a:ea typeface="Franklin Gothic"/>
              <a:cs typeface="Franklin Gothic"/>
              <a:sym typeface="Franklin Gothic"/>
            </a:endParaRPr>
          </a:p>
        </p:txBody>
      </p:sp>
      <p:pic>
        <p:nvPicPr>
          <p:cNvPr id="1358" name="Google Shape;1358;p146"/>
          <p:cNvPicPr preferRelativeResize="0"/>
          <p:nvPr/>
        </p:nvPicPr>
        <p:blipFill>
          <a:blip r:embed="rId4">
            <a:alphaModFix/>
          </a:blip>
          <a:stretch>
            <a:fillRect/>
          </a:stretch>
        </p:blipFill>
        <p:spPr>
          <a:xfrm>
            <a:off x="6148650" y="820362"/>
            <a:ext cx="969975" cy="969975"/>
          </a:xfrm>
          <a:prstGeom prst="rect">
            <a:avLst/>
          </a:prstGeom>
          <a:noFill/>
          <a:ln>
            <a:noFill/>
          </a:ln>
        </p:spPr>
      </p:pic>
      <p:sp>
        <p:nvSpPr>
          <p:cNvPr id="1359" name="Google Shape;1359;p146"/>
          <p:cNvSpPr txBox="1"/>
          <p:nvPr/>
        </p:nvSpPr>
        <p:spPr>
          <a:xfrm>
            <a:off x="726525" y="2031250"/>
            <a:ext cx="77577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solidFill>
                  <a:schemeClr val="dk2"/>
                </a:solidFill>
                <a:latin typeface="Franklin Gothic"/>
                <a:ea typeface="Franklin Gothic"/>
                <a:cs typeface="Franklin Gothic"/>
                <a:sym typeface="Franklin Gothic"/>
              </a:rPr>
              <a:t>SFS medlemskår</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Grupp om minst 10 medlemmar i en medlemskår</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Fullmäktigeombud vid sammanträdet då valet sker</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Ledamot i SFS styrelse</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Ledamot i SFS doktorandkommité</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Ledamot i SFS valberedning</a:t>
            </a:r>
            <a:endParaRPr sz="2400">
              <a:solidFill>
                <a:schemeClr val="dk2"/>
              </a:solidFill>
              <a:latin typeface="Franklin Gothic"/>
              <a:ea typeface="Franklin Gothic"/>
              <a:cs typeface="Franklin Gothic"/>
              <a:sym typeface="Franklin Gothic"/>
            </a:endParaRPr>
          </a:p>
        </p:txBody>
      </p:sp>
      <p:sp>
        <p:nvSpPr>
          <p:cNvPr id="1360" name="Google Shape;1360;p146"/>
          <p:cNvSpPr txBox="1"/>
          <p:nvPr/>
        </p:nvSpPr>
        <p:spPr>
          <a:xfrm>
            <a:off x="6008075" y="3461975"/>
            <a:ext cx="272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latin typeface="Franklin Gothic"/>
              <a:ea typeface="Franklin Gothic"/>
              <a:cs typeface="Franklin Gothic"/>
              <a:sym typeface="Franklin Gothic"/>
            </a:endParaRPr>
          </a:p>
        </p:txBody>
      </p:sp>
      <p:sp>
        <p:nvSpPr>
          <p:cNvPr id="1361" name="Google Shape;1361;p146"/>
          <p:cNvSpPr/>
          <p:nvPr/>
        </p:nvSpPr>
        <p:spPr>
          <a:xfrm>
            <a:off x="6008075" y="3353150"/>
            <a:ext cx="1840800" cy="1712700"/>
          </a:xfrm>
          <a:prstGeom prst="star32">
            <a:avLst>
              <a:gd fmla="val 375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ranklin Gothic"/>
              <a:ea typeface="Franklin Gothic"/>
              <a:cs typeface="Franklin Gothic"/>
              <a:sym typeface="Franklin Gothic"/>
            </a:endParaRPr>
          </a:p>
        </p:txBody>
      </p:sp>
      <p:sp>
        <p:nvSpPr>
          <p:cNvPr id="1362" name="Google Shape;1362;p146"/>
          <p:cNvSpPr txBox="1"/>
          <p:nvPr/>
        </p:nvSpPr>
        <p:spPr>
          <a:xfrm>
            <a:off x="5446800" y="3701600"/>
            <a:ext cx="3000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solidFill>
                  <a:schemeClr val="lt1"/>
                </a:solidFill>
                <a:latin typeface="Franklin Gothic"/>
                <a:ea typeface="Franklin Gothic"/>
                <a:cs typeface="Franklin Gothic"/>
                <a:sym typeface="Franklin Gothic"/>
              </a:rPr>
              <a:t>SFS stadga, </a:t>
            </a:r>
            <a:endParaRPr sz="1800">
              <a:solidFill>
                <a:schemeClr val="lt1"/>
              </a:solidFill>
              <a:latin typeface="Franklin Gothic"/>
              <a:ea typeface="Franklin Gothic"/>
              <a:cs typeface="Franklin Gothic"/>
              <a:sym typeface="Franklin Gothic"/>
            </a:endParaRPr>
          </a:p>
          <a:p>
            <a:pPr indent="0" lvl="0" marL="0" rtl="0" algn="ctr">
              <a:spcBef>
                <a:spcPts val="0"/>
              </a:spcBef>
              <a:spcAft>
                <a:spcPts val="0"/>
              </a:spcAft>
              <a:buNone/>
            </a:pPr>
            <a:r>
              <a:rPr lang="sv" sz="1800">
                <a:solidFill>
                  <a:schemeClr val="lt1"/>
                </a:solidFill>
                <a:latin typeface="Franklin Gothic"/>
                <a:ea typeface="Franklin Gothic"/>
                <a:cs typeface="Franklin Gothic"/>
                <a:sym typeface="Franklin Gothic"/>
              </a:rPr>
              <a:t>kap. 3, </a:t>
            </a:r>
            <a:br>
              <a:rPr lang="sv" sz="1800">
                <a:solidFill>
                  <a:schemeClr val="lt1"/>
                </a:solidFill>
                <a:latin typeface="Franklin Gothic"/>
                <a:ea typeface="Franklin Gothic"/>
                <a:cs typeface="Franklin Gothic"/>
                <a:sym typeface="Franklin Gothic"/>
              </a:rPr>
            </a:br>
            <a:r>
              <a:rPr lang="sv" sz="1800">
                <a:solidFill>
                  <a:schemeClr val="lt1"/>
                </a:solidFill>
                <a:latin typeface="Franklin Gothic"/>
                <a:ea typeface="Franklin Gothic"/>
                <a:cs typeface="Franklin Gothic"/>
                <a:sym typeface="Franklin Gothic"/>
              </a:rPr>
              <a:t>4 §, mom. 1</a:t>
            </a:r>
            <a:endParaRPr>
              <a:solidFill>
                <a:schemeClr val="lt1"/>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66" name="Shape 1366"/>
        <p:cNvGrpSpPr/>
        <p:nvPr/>
      </p:nvGrpSpPr>
      <p:grpSpPr>
        <a:xfrm>
          <a:off x="0" y="0"/>
          <a:ext cx="0" cy="0"/>
          <a:chOff x="0" y="0"/>
          <a:chExt cx="0" cy="0"/>
        </a:xfrm>
      </p:grpSpPr>
      <p:sp>
        <p:nvSpPr>
          <p:cNvPr id="1367" name="Google Shape;1367;p14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68" name="Google Shape;1368;p147"/>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Vilka poster finns det?</a:t>
            </a:r>
            <a:endParaRPr b="1" sz="4400">
              <a:solidFill>
                <a:srgbClr val="DC7100"/>
              </a:solidFill>
            </a:endParaRPr>
          </a:p>
        </p:txBody>
      </p:sp>
      <p:pic>
        <p:nvPicPr>
          <p:cNvPr id="1369" name="Google Shape;1369;p14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370" name="Google Shape;1370;p147"/>
          <p:cNvSpPr/>
          <p:nvPr/>
        </p:nvSpPr>
        <p:spPr>
          <a:xfrm>
            <a:off x="824300" y="1769100"/>
            <a:ext cx="5207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47"/>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Nominera</a:t>
            </a:r>
            <a:endParaRPr b="1" sz="1600">
              <a:latin typeface="Franklin Gothic"/>
              <a:ea typeface="Franklin Gothic"/>
              <a:cs typeface="Franklin Gothic"/>
              <a:sym typeface="Franklin Gothic"/>
            </a:endParaRPr>
          </a:p>
        </p:txBody>
      </p:sp>
      <p:sp>
        <p:nvSpPr>
          <p:cNvPr id="1372" name="Google Shape;1372;p147"/>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47"/>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4</a:t>
            </a:r>
            <a:endParaRPr b="1" sz="1500">
              <a:solidFill>
                <a:schemeClr val="lt1"/>
              </a:solidFill>
              <a:latin typeface="Franklin Gothic"/>
              <a:ea typeface="Franklin Gothic"/>
              <a:cs typeface="Franklin Gothic"/>
              <a:sym typeface="Franklin Gothic"/>
            </a:endParaRPr>
          </a:p>
        </p:txBody>
      </p:sp>
      <p:sp>
        <p:nvSpPr>
          <p:cNvPr id="1374" name="Google Shape;1374;p147"/>
          <p:cNvSpPr txBox="1"/>
          <p:nvPr/>
        </p:nvSpPr>
        <p:spPr>
          <a:xfrm>
            <a:off x="726525" y="2031250"/>
            <a:ext cx="7757700" cy="16623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Franklin Gothic"/>
              <a:buChar char="●"/>
            </a:pPr>
            <a:r>
              <a:rPr lang="sv" sz="2400">
                <a:solidFill>
                  <a:schemeClr val="dk2"/>
                </a:solidFill>
                <a:latin typeface="Franklin Gothic"/>
                <a:ea typeface="Franklin Gothic"/>
                <a:cs typeface="Franklin Gothic"/>
                <a:sym typeface="Franklin Gothic"/>
              </a:rPr>
              <a:t>SFS presidium (ordförande + vice ordförande)</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SFS styrelse (7 ledamöter + ev. suppleanter)</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Verksamhetsrevisor (2 ordinarie + 2 suppleanter)</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Valberedning (7 ledamöter + ev. suppleanter)</a:t>
            </a:r>
            <a:endParaRPr sz="2400">
              <a:solidFill>
                <a:schemeClr val="dk2"/>
              </a:solidFill>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78" name="Shape 1378"/>
        <p:cNvGrpSpPr/>
        <p:nvPr/>
      </p:nvGrpSpPr>
      <p:grpSpPr>
        <a:xfrm>
          <a:off x="0" y="0"/>
          <a:ext cx="0" cy="0"/>
          <a:chOff x="0" y="0"/>
          <a:chExt cx="0" cy="0"/>
        </a:xfrm>
      </p:grpSpPr>
      <p:sp>
        <p:nvSpPr>
          <p:cNvPr id="1379" name="Google Shape;1379;p148"/>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80" name="Google Shape;1380;p148"/>
          <p:cNvSpPr txBox="1"/>
          <p:nvPr>
            <p:ph idx="1" type="subTitle"/>
          </p:nvPr>
        </p:nvSpPr>
        <p:spPr>
          <a:xfrm>
            <a:off x="726525" y="8099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Funderingar</a:t>
            </a:r>
            <a:endParaRPr b="1" sz="4400">
              <a:solidFill>
                <a:srgbClr val="DC7100"/>
              </a:solidFill>
            </a:endParaRPr>
          </a:p>
        </p:txBody>
      </p:sp>
      <p:pic>
        <p:nvPicPr>
          <p:cNvPr id="1381" name="Google Shape;1381;p148"/>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382" name="Google Shape;1382;p148"/>
          <p:cNvSpPr/>
          <p:nvPr/>
        </p:nvSpPr>
        <p:spPr>
          <a:xfrm>
            <a:off x="726525" y="1611750"/>
            <a:ext cx="2964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48"/>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600">
              <a:latin typeface="Franklin Gothic"/>
              <a:ea typeface="Franklin Gothic"/>
              <a:cs typeface="Franklin Gothic"/>
              <a:sym typeface="Franklin Gothic"/>
            </a:endParaRPr>
          </a:p>
        </p:txBody>
      </p:sp>
      <p:sp>
        <p:nvSpPr>
          <p:cNvPr id="1384" name="Google Shape;1384;p148"/>
          <p:cNvSpPr txBox="1"/>
          <p:nvPr/>
        </p:nvSpPr>
        <p:spPr>
          <a:xfrm>
            <a:off x="726525" y="1895150"/>
            <a:ext cx="5556000" cy="16623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Begära belastningsregister och skuldupplysning från kandidater till styrelsen och presidiet?</a:t>
            </a:r>
            <a:endParaRPr sz="2400">
              <a:solidFill>
                <a:schemeClr val="dk2"/>
              </a:solidFill>
              <a:latin typeface="Franklin Gothic"/>
              <a:ea typeface="Franklin Gothic"/>
              <a:cs typeface="Franklin Gothic"/>
              <a:sym typeface="Franklin Gothic"/>
            </a:endParaRPr>
          </a:p>
          <a:p>
            <a:pPr indent="-381000" lvl="0" marL="457200" rtl="0" algn="l">
              <a:spcBef>
                <a:spcPts val="0"/>
              </a:spcBef>
              <a:spcAft>
                <a:spcPts val="0"/>
              </a:spcAft>
              <a:buClr>
                <a:schemeClr val="dk2"/>
              </a:buClr>
              <a:buSzPts val="2400"/>
              <a:buFont typeface="Franklin Gothic"/>
              <a:buChar char="●"/>
            </a:pPr>
            <a:r>
              <a:rPr lang="sv" sz="2400">
                <a:solidFill>
                  <a:schemeClr val="dk2"/>
                </a:solidFill>
                <a:latin typeface="Franklin Gothic"/>
                <a:ea typeface="Franklin Gothic"/>
                <a:cs typeface="Franklin Gothic"/>
                <a:sym typeface="Franklin Gothic"/>
              </a:rPr>
              <a:t>Önskemål om presidiehearing?</a:t>
            </a:r>
            <a:endParaRPr sz="2400">
              <a:solidFill>
                <a:schemeClr val="dk2"/>
              </a:solidFill>
              <a:latin typeface="Franklin Gothic"/>
              <a:ea typeface="Franklin Gothic"/>
              <a:cs typeface="Franklin Gothic"/>
              <a:sym typeface="Franklin Gothic"/>
            </a:endParaRPr>
          </a:p>
        </p:txBody>
      </p:sp>
      <p:pic>
        <p:nvPicPr>
          <p:cNvPr id="1385" name="Google Shape;1385;p148"/>
          <p:cNvPicPr preferRelativeResize="0"/>
          <p:nvPr/>
        </p:nvPicPr>
        <p:blipFill>
          <a:blip r:embed="rId4">
            <a:alphaModFix/>
          </a:blip>
          <a:stretch>
            <a:fillRect/>
          </a:stretch>
        </p:blipFill>
        <p:spPr>
          <a:xfrm>
            <a:off x="6500625" y="1611750"/>
            <a:ext cx="2244420" cy="224442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89" name="Shape 1389"/>
        <p:cNvGrpSpPr/>
        <p:nvPr/>
      </p:nvGrpSpPr>
      <p:grpSpPr>
        <a:xfrm>
          <a:off x="0" y="0"/>
          <a:ext cx="0" cy="0"/>
          <a:chOff x="0" y="0"/>
          <a:chExt cx="0" cy="0"/>
        </a:xfrm>
      </p:grpSpPr>
      <p:sp>
        <p:nvSpPr>
          <p:cNvPr id="1390" name="Google Shape;1390;p149"/>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91" name="Google Shape;1391;p149"/>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Frågor?</a:t>
            </a:r>
            <a:endParaRPr b="1" sz="4400">
              <a:solidFill>
                <a:srgbClr val="DC7100"/>
              </a:solidFill>
            </a:endParaRPr>
          </a:p>
          <a:p>
            <a:pPr indent="0" lvl="0" marL="0" rtl="0" algn="l">
              <a:spcBef>
                <a:spcPts val="0"/>
              </a:spcBef>
              <a:spcAft>
                <a:spcPts val="0"/>
              </a:spcAft>
              <a:buNone/>
            </a:pPr>
            <a:r>
              <a:t/>
            </a:r>
            <a:endParaRPr b="1" sz="4400">
              <a:solidFill>
                <a:srgbClr val="DC7100"/>
              </a:solidFill>
            </a:endParaRPr>
          </a:p>
        </p:txBody>
      </p:sp>
      <p:pic>
        <p:nvPicPr>
          <p:cNvPr id="1392" name="Google Shape;1392;p14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393" name="Google Shape;1393;p149"/>
          <p:cNvSpPr/>
          <p:nvPr/>
        </p:nvSpPr>
        <p:spPr>
          <a:xfrm>
            <a:off x="824300" y="1769100"/>
            <a:ext cx="17931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49"/>
          <p:cNvSpPr txBox="1"/>
          <p:nvPr/>
        </p:nvSpPr>
        <p:spPr>
          <a:xfrm>
            <a:off x="824300" y="2053050"/>
            <a:ext cx="4761300" cy="103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latin typeface="Franklin Gothic"/>
              <a:ea typeface="Franklin Gothic"/>
              <a:cs typeface="Franklin Gothic"/>
              <a:sym typeface="Franklin Gothic"/>
            </a:endParaRPr>
          </a:p>
        </p:txBody>
      </p:sp>
      <p:sp>
        <p:nvSpPr>
          <p:cNvPr id="1395" name="Google Shape;1395;p149"/>
          <p:cNvSpPr txBox="1"/>
          <p:nvPr/>
        </p:nvSpPr>
        <p:spPr>
          <a:xfrm>
            <a:off x="784100" y="2000250"/>
            <a:ext cx="7662600" cy="24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2900">
                <a:solidFill>
                  <a:schemeClr val="dk2"/>
                </a:solidFill>
                <a:latin typeface="Franklin Gothic"/>
                <a:ea typeface="Franklin Gothic"/>
                <a:cs typeface="Franklin Gothic"/>
                <a:sym typeface="Franklin Gothic"/>
              </a:rPr>
              <a:t>Kommer ni på något i efterhand, hör av er:</a:t>
            </a:r>
            <a:endParaRPr sz="29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9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lang="sv" sz="2900">
                <a:solidFill>
                  <a:schemeClr val="dk2"/>
                </a:solidFill>
                <a:latin typeface="Franklin Gothic"/>
                <a:ea typeface="Franklin Gothic"/>
                <a:cs typeface="Franklin Gothic"/>
                <a:sym typeface="Franklin Gothic"/>
              </a:rPr>
              <a:t>valberedning@sfs.se</a:t>
            </a:r>
            <a:endParaRPr sz="2900">
              <a:solidFill>
                <a:schemeClr val="dk2"/>
              </a:solidFill>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399" name="Shape 1399"/>
        <p:cNvGrpSpPr/>
        <p:nvPr/>
      </p:nvGrpSpPr>
      <p:grpSpPr>
        <a:xfrm>
          <a:off x="0" y="0"/>
          <a:ext cx="0" cy="0"/>
          <a:chOff x="0" y="0"/>
          <a:chExt cx="0" cy="0"/>
        </a:xfrm>
      </p:grpSpPr>
      <p:sp>
        <p:nvSpPr>
          <p:cNvPr id="1400" name="Google Shape;1400;p15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01" name="Google Shape;1401;p150"/>
          <p:cNvPicPr preferRelativeResize="0"/>
          <p:nvPr/>
        </p:nvPicPr>
        <p:blipFill>
          <a:blip r:embed="rId3">
            <a:alphaModFix/>
          </a:blip>
          <a:stretch>
            <a:fillRect/>
          </a:stretch>
        </p:blipFill>
        <p:spPr>
          <a:xfrm>
            <a:off x="3893411" y="4358048"/>
            <a:ext cx="969974" cy="669699"/>
          </a:xfrm>
          <a:prstGeom prst="rect">
            <a:avLst/>
          </a:prstGeom>
          <a:noFill/>
          <a:ln>
            <a:noFill/>
          </a:ln>
        </p:spPr>
      </p:pic>
      <p:sp>
        <p:nvSpPr>
          <p:cNvPr id="1402" name="Google Shape;1402;p150"/>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50"/>
          <p:cNvSpPr txBox="1"/>
          <p:nvPr>
            <p:ph type="ctrTitle"/>
          </p:nvPr>
        </p:nvSpPr>
        <p:spPr>
          <a:xfrm>
            <a:off x="249508" y="9147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Representera mera - två representanter reflekterar </a:t>
            </a:r>
            <a:endParaRPr sz="5500">
              <a:solidFill>
                <a:schemeClr val="lt1"/>
              </a:solidFill>
            </a:endParaRPr>
          </a:p>
        </p:txBody>
      </p:sp>
      <p:pic>
        <p:nvPicPr>
          <p:cNvPr id="1404" name="Google Shape;1404;p150"/>
          <p:cNvPicPr preferRelativeResize="0"/>
          <p:nvPr/>
        </p:nvPicPr>
        <p:blipFill rotWithShape="1">
          <a:blip r:embed="rId4">
            <a:alphaModFix/>
          </a:blip>
          <a:srcRect b="0" l="1162" r="1152" t="0"/>
          <a:stretch/>
        </p:blipFill>
        <p:spPr>
          <a:xfrm>
            <a:off x="4914677" y="2144074"/>
            <a:ext cx="1699200" cy="1739400"/>
          </a:xfrm>
          <a:prstGeom prst="ellipse">
            <a:avLst/>
          </a:prstGeom>
          <a:noFill/>
          <a:ln cap="flat" cmpd="sng" w="76200">
            <a:solidFill>
              <a:srgbClr val="DC7100"/>
            </a:solidFill>
            <a:prstDash val="solid"/>
            <a:round/>
            <a:headEnd len="sm" w="sm" type="none"/>
            <a:tailEnd len="sm" w="sm" type="none"/>
          </a:ln>
        </p:spPr>
      </p:pic>
      <p:pic>
        <p:nvPicPr>
          <p:cNvPr id="1405" name="Google Shape;1405;p150"/>
          <p:cNvPicPr preferRelativeResize="0"/>
          <p:nvPr/>
        </p:nvPicPr>
        <p:blipFill rotWithShape="1">
          <a:blip r:embed="rId5">
            <a:alphaModFix/>
          </a:blip>
          <a:srcRect b="0" l="17396" r="17396" t="0"/>
          <a:stretch/>
        </p:blipFill>
        <p:spPr>
          <a:xfrm>
            <a:off x="2580475" y="2152171"/>
            <a:ext cx="1699200" cy="1739400"/>
          </a:xfrm>
          <a:prstGeom prst="ellipse">
            <a:avLst/>
          </a:prstGeom>
          <a:noFill/>
          <a:ln cap="flat" cmpd="sng" w="76200">
            <a:solidFill>
              <a:srgbClr val="DC7100"/>
            </a:solidFill>
            <a:prstDash val="solid"/>
            <a:round/>
            <a:headEnd len="sm" w="sm" type="none"/>
            <a:tailEnd len="sm" w="sm" type="none"/>
          </a:ln>
        </p:spPr>
      </p:pic>
      <p:sp>
        <p:nvSpPr>
          <p:cNvPr id="1406" name="Google Shape;1406;p150"/>
          <p:cNvSpPr txBox="1"/>
          <p:nvPr>
            <p:ph idx="4294967295" type="title"/>
          </p:nvPr>
        </p:nvSpPr>
        <p:spPr>
          <a:xfrm>
            <a:off x="6599600" y="2790925"/>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Tilda Jalakas</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Clr>
                <a:schemeClr val="dk2"/>
              </a:buClr>
              <a:buSzPct val="84615"/>
              <a:buFont typeface="Arial"/>
              <a:buNone/>
            </a:pPr>
            <a:r>
              <a:rPr lang="sv" sz="1300">
                <a:solidFill>
                  <a:schemeClr val="dk2"/>
                </a:solidFill>
              </a:rPr>
              <a:t>Studentrepresentant</a:t>
            </a:r>
            <a:endParaRPr b="1" sz="2000">
              <a:solidFill>
                <a:srgbClr val="DC7100"/>
              </a:solidFill>
              <a:latin typeface="Franklin Gothic"/>
              <a:ea typeface="Franklin Gothic"/>
              <a:cs typeface="Franklin Gothic"/>
              <a:sym typeface="Franklin Gothic"/>
            </a:endParaRPr>
          </a:p>
        </p:txBody>
      </p:sp>
      <p:sp>
        <p:nvSpPr>
          <p:cNvPr id="1407" name="Google Shape;1407;p150"/>
          <p:cNvSpPr txBox="1"/>
          <p:nvPr>
            <p:ph idx="4294967295" type="title"/>
          </p:nvPr>
        </p:nvSpPr>
        <p:spPr>
          <a:xfrm>
            <a:off x="-149124" y="2790932"/>
            <a:ext cx="25554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Gustaf B. Birck</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Doktorandrepresentant</a:t>
            </a:r>
            <a:endParaRPr b="1" sz="2000">
              <a:solidFill>
                <a:srgbClr val="DC7100"/>
              </a:solidFill>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11" name="Shape 1411"/>
        <p:cNvGrpSpPr/>
        <p:nvPr/>
      </p:nvGrpSpPr>
      <p:grpSpPr>
        <a:xfrm>
          <a:off x="0" y="0"/>
          <a:ext cx="0" cy="0"/>
          <a:chOff x="0" y="0"/>
          <a:chExt cx="0" cy="0"/>
        </a:xfrm>
      </p:grpSpPr>
      <p:sp>
        <p:nvSpPr>
          <p:cNvPr id="1412" name="Google Shape;1412;p15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13" name="Google Shape;1413;p151"/>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Bakgrunder och uppdrag för SFS </a:t>
            </a:r>
            <a:endParaRPr b="1" sz="4400">
              <a:solidFill>
                <a:srgbClr val="DC7100"/>
              </a:solidFill>
            </a:endParaRPr>
          </a:p>
          <a:p>
            <a:pPr indent="0" lvl="0" marL="0" rtl="0" algn="l">
              <a:spcBef>
                <a:spcPts val="0"/>
              </a:spcBef>
              <a:spcAft>
                <a:spcPts val="0"/>
              </a:spcAft>
              <a:buNone/>
            </a:pPr>
            <a:r>
              <a:t/>
            </a:r>
            <a:endParaRPr b="1" sz="4400">
              <a:solidFill>
                <a:srgbClr val="DC7100"/>
              </a:solidFill>
            </a:endParaRPr>
          </a:p>
        </p:txBody>
      </p:sp>
      <p:pic>
        <p:nvPicPr>
          <p:cNvPr id="1414" name="Google Shape;1414;p15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415" name="Google Shape;1415;p151"/>
          <p:cNvSpPr/>
          <p:nvPr/>
        </p:nvSpPr>
        <p:spPr>
          <a:xfrm>
            <a:off x="824300" y="1769100"/>
            <a:ext cx="7766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51"/>
          <p:cNvSpPr txBox="1"/>
          <p:nvPr/>
        </p:nvSpPr>
        <p:spPr>
          <a:xfrm>
            <a:off x="824300" y="2053050"/>
            <a:ext cx="4761300" cy="103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20" name="Shape 1420"/>
        <p:cNvGrpSpPr/>
        <p:nvPr/>
      </p:nvGrpSpPr>
      <p:grpSpPr>
        <a:xfrm>
          <a:off x="0" y="0"/>
          <a:ext cx="0" cy="0"/>
          <a:chOff x="0" y="0"/>
          <a:chExt cx="0" cy="0"/>
        </a:xfrm>
      </p:grpSpPr>
      <p:sp>
        <p:nvSpPr>
          <p:cNvPr id="1421" name="Google Shape;1421;p15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22" name="Google Shape;1422;p152"/>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Varför har vi representerat? </a:t>
            </a:r>
            <a:r>
              <a:rPr b="1" lang="sv" sz="4400">
                <a:solidFill>
                  <a:srgbClr val="DC7100"/>
                </a:solidFill>
              </a:rPr>
              <a:t> </a:t>
            </a:r>
            <a:endParaRPr b="1" sz="4400">
              <a:solidFill>
                <a:srgbClr val="DC7100"/>
              </a:solidFill>
            </a:endParaRPr>
          </a:p>
          <a:p>
            <a:pPr indent="0" lvl="0" marL="0" rtl="0" algn="l">
              <a:spcBef>
                <a:spcPts val="0"/>
              </a:spcBef>
              <a:spcAft>
                <a:spcPts val="0"/>
              </a:spcAft>
              <a:buNone/>
            </a:pPr>
            <a:r>
              <a:t/>
            </a:r>
            <a:endParaRPr b="1" sz="4400">
              <a:solidFill>
                <a:srgbClr val="DC7100"/>
              </a:solidFill>
            </a:endParaRPr>
          </a:p>
        </p:txBody>
      </p:sp>
      <p:pic>
        <p:nvPicPr>
          <p:cNvPr id="1423" name="Google Shape;1423;p152"/>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424" name="Google Shape;1424;p152"/>
          <p:cNvSpPr/>
          <p:nvPr/>
        </p:nvSpPr>
        <p:spPr>
          <a:xfrm>
            <a:off x="824300" y="1769100"/>
            <a:ext cx="65121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52"/>
          <p:cNvSpPr txBox="1"/>
          <p:nvPr/>
        </p:nvSpPr>
        <p:spPr>
          <a:xfrm>
            <a:off x="824300" y="2053050"/>
            <a:ext cx="4761300" cy="103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latin typeface="Franklin Gothic"/>
              <a:ea typeface="Franklin Gothic"/>
              <a:cs typeface="Franklin Gothic"/>
              <a:sym typeface="Franklin Gothic"/>
            </a:endParaRPr>
          </a:p>
        </p:txBody>
      </p:sp>
      <p:pic>
        <p:nvPicPr>
          <p:cNvPr id="1426" name="Google Shape;1426;p152"/>
          <p:cNvPicPr preferRelativeResize="0"/>
          <p:nvPr/>
        </p:nvPicPr>
        <p:blipFill>
          <a:blip r:embed="rId4">
            <a:alphaModFix/>
          </a:blip>
          <a:stretch>
            <a:fillRect/>
          </a:stretch>
        </p:blipFill>
        <p:spPr>
          <a:xfrm>
            <a:off x="1662875" y="2434325"/>
            <a:ext cx="2318615" cy="2244419"/>
          </a:xfrm>
          <a:prstGeom prst="rect">
            <a:avLst/>
          </a:prstGeom>
          <a:noFill/>
          <a:ln>
            <a:noFill/>
          </a:ln>
        </p:spPr>
      </p:pic>
      <p:pic>
        <p:nvPicPr>
          <p:cNvPr id="1427" name="Google Shape;1427;p152"/>
          <p:cNvPicPr preferRelativeResize="0"/>
          <p:nvPr/>
        </p:nvPicPr>
        <p:blipFill>
          <a:blip r:embed="rId5">
            <a:alphaModFix/>
          </a:blip>
          <a:stretch>
            <a:fillRect/>
          </a:stretch>
        </p:blipFill>
        <p:spPr>
          <a:xfrm>
            <a:off x="5065675" y="1976500"/>
            <a:ext cx="2196244" cy="2930571"/>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31" name="Shape 1431"/>
        <p:cNvGrpSpPr/>
        <p:nvPr/>
      </p:nvGrpSpPr>
      <p:grpSpPr>
        <a:xfrm>
          <a:off x="0" y="0"/>
          <a:ext cx="0" cy="0"/>
          <a:chOff x="0" y="0"/>
          <a:chExt cx="0" cy="0"/>
        </a:xfrm>
      </p:grpSpPr>
      <p:sp>
        <p:nvSpPr>
          <p:cNvPr id="1432" name="Google Shape;1432;p153"/>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33" name="Google Shape;1433;p153"/>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Utmaningar</a:t>
            </a:r>
            <a:r>
              <a:rPr b="1" lang="sv" sz="4400">
                <a:solidFill>
                  <a:srgbClr val="DC7100"/>
                </a:solidFill>
              </a:rPr>
              <a:t>  </a:t>
            </a:r>
            <a:endParaRPr b="1" sz="4400">
              <a:solidFill>
                <a:srgbClr val="DC7100"/>
              </a:solidFill>
            </a:endParaRPr>
          </a:p>
          <a:p>
            <a:pPr indent="0" lvl="0" marL="0" rtl="0" algn="l">
              <a:spcBef>
                <a:spcPts val="0"/>
              </a:spcBef>
              <a:spcAft>
                <a:spcPts val="0"/>
              </a:spcAft>
              <a:buNone/>
            </a:pPr>
            <a:r>
              <a:t/>
            </a:r>
            <a:endParaRPr b="1" sz="4400">
              <a:solidFill>
                <a:srgbClr val="DC7100"/>
              </a:solidFill>
            </a:endParaRPr>
          </a:p>
        </p:txBody>
      </p:sp>
      <p:pic>
        <p:nvPicPr>
          <p:cNvPr id="1434" name="Google Shape;1434;p15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435" name="Google Shape;1435;p153"/>
          <p:cNvSpPr/>
          <p:nvPr/>
        </p:nvSpPr>
        <p:spPr>
          <a:xfrm>
            <a:off x="824300" y="1769100"/>
            <a:ext cx="2853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53"/>
          <p:cNvSpPr txBox="1"/>
          <p:nvPr/>
        </p:nvSpPr>
        <p:spPr>
          <a:xfrm>
            <a:off x="824300" y="2053050"/>
            <a:ext cx="4761300" cy="103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latin typeface="Franklin Gothic"/>
              <a:ea typeface="Franklin Gothic"/>
              <a:cs typeface="Franklin Gothic"/>
              <a:sym typeface="Franklin Gothic"/>
            </a:endParaRPr>
          </a:p>
        </p:txBody>
      </p:sp>
      <p:pic>
        <p:nvPicPr>
          <p:cNvPr id="1437" name="Google Shape;1437;p153"/>
          <p:cNvPicPr preferRelativeResize="0"/>
          <p:nvPr/>
        </p:nvPicPr>
        <p:blipFill>
          <a:blip r:embed="rId4">
            <a:alphaModFix/>
          </a:blip>
          <a:stretch>
            <a:fillRect/>
          </a:stretch>
        </p:blipFill>
        <p:spPr>
          <a:xfrm>
            <a:off x="5738000" y="2007000"/>
            <a:ext cx="2251659" cy="2244419"/>
          </a:xfrm>
          <a:prstGeom prst="rect">
            <a:avLst/>
          </a:prstGeom>
          <a:noFill/>
          <a:ln>
            <a:noFill/>
          </a:ln>
        </p:spPr>
      </p:pic>
      <p:pic>
        <p:nvPicPr>
          <p:cNvPr id="1438" name="Google Shape;1438;p153"/>
          <p:cNvPicPr preferRelativeResize="0"/>
          <p:nvPr/>
        </p:nvPicPr>
        <p:blipFill>
          <a:blip r:embed="rId5">
            <a:alphaModFix/>
          </a:blip>
          <a:stretch>
            <a:fillRect/>
          </a:stretch>
        </p:blipFill>
        <p:spPr>
          <a:xfrm>
            <a:off x="3695050" y="2255088"/>
            <a:ext cx="1753889" cy="1748250"/>
          </a:xfrm>
          <a:prstGeom prst="rect">
            <a:avLst/>
          </a:prstGeom>
          <a:noFill/>
          <a:ln>
            <a:noFill/>
          </a:ln>
        </p:spPr>
      </p:pic>
      <p:pic>
        <p:nvPicPr>
          <p:cNvPr id="1439" name="Google Shape;1439;p153"/>
          <p:cNvPicPr preferRelativeResize="0"/>
          <p:nvPr/>
        </p:nvPicPr>
        <p:blipFill>
          <a:blip r:embed="rId6">
            <a:alphaModFix/>
          </a:blip>
          <a:stretch>
            <a:fillRect/>
          </a:stretch>
        </p:blipFill>
        <p:spPr>
          <a:xfrm>
            <a:off x="1236050" y="2255088"/>
            <a:ext cx="1748250" cy="17482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43" name="Shape 1443"/>
        <p:cNvGrpSpPr/>
        <p:nvPr/>
      </p:nvGrpSpPr>
      <p:grpSpPr>
        <a:xfrm>
          <a:off x="0" y="0"/>
          <a:ext cx="0" cy="0"/>
          <a:chOff x="0" y="0"/>
          <a:chExt cx="0" cy="0"/>
        </a:xfrm>
      </p:grpSpPr>
      <p:sp>
        <p:nvSpPr>
          <p:cNvPr id="1444" name="Google Shape;1444;p15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45" name="Google Shape;1445;p154"/>
          <p:cNvSpPr txBox="1"/>
          <p:nvPr>
            <p:ph idx="1" type="subTitle"/>
          </p:nvPr>
        </p:nvSpPr>
        <p:spPr>
          <a:xfrm>
            <a:off x="699725" y="9667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Medskick </a:t>
            </a:r>
            <a:endParaRPr b="1" sz="4400">
              <a:solidFill>
                <a:srgbClr val="DC7100"/>
              </a:solidFill>
            </a:endParaRPr>
          </a:p>
          <a:p>
            <a:pPr indent="0" lvl="0" marL="0" rtl="0" algn="l">
              <a:spcBef>
                <a:spcPts val="0"/>
              </a:spcBef>
              <a:spcAft>
                <a:spcPts val="0"/>
              </a:spcAft>
              <a:buNone/>
            </a:pPr>
            <a:r>
              <a:t/>
            </a:r>
            <a:endParaRPr b="1" sz="4400">
              <a:solidFill>
                <a:srgbClr val="DC7100"/>
              </a:solidFill>
            </a:endParaRPr>
          </a:p>
        </p:txBody>
      </p:sp>
      <p:pic>
        <p:nvPicPr>
          <p:cNvPr id="1446" name="Google Shape;1446;p15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447" name="Google Shape;1447;p154"/>
          <p:cNvSpPr/>
          <p:nvPr/>
        </p:nvSpPr>
        <p:spPr>
          <a:xfrm>
            <a:off x="824300" y="1769100"/>
            <a:ext cx="2270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54"/>
          <p:cNvSpPr txBox="1"/>
          <p:nvPr/>
        </p:nvSpPr>
        <p:spPr>
          <a:xfrm>
            <a:off x="824300" y="2053050"/>
            <a:ext cx="4761300" cy="103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latin typeface="Franklin Gothic"/>
              <a:ea typeface="Franklin Gothic"/>
              <a:cs typeface="Franklin Gothic"/>
              <a:sym typeface="Franklin Gothic"/>
            </a:endParaRPr>
          </a:p>
        </p:txBody>
      </p:sp>
      <p:sp>
        <p:nvSpPr>
          <p:cNvPr id="1449" name="Google Shape;1449;p154"/>
          <p:cNvSpPr txBox="1"/>
          <p:nvPr/>
        </p:nvSpPr>
        <p:spPr>
          <a:xfrm>
            <a:off x="784100" y="2000250"/>
            <a:ext cx="7662600" cy="24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900">
              <a:solidFill>
                <a:schemeClr val="dk2"/>
              </a:solidFill>
              <a:latin typeface="Franklin Gothic"/>
              <a:ea typeface="Franklin Gothic"/>
              <a:cs typeface="Franklin Gothic"/>
              <a:sym typeface="Franklin Gothic"/>
            </a:endParaRPr>
          </a:p>
        </p:txBody>
      </p:sp>
      <p:sp>
        <p:nvSpPr>
          <p:cNvPr id="1450" name="Google Shape;1450;p154"/>
          <p:cNvSpPr txBox="1"/>
          <p:nvPr/>
        </p:nvSpPr>
        <p:spPr>
          <a:xfrm>
            <a:off x="784100" y="2053050"/>
            <a:ext cx="7662600" cy="2403600"/>
          </a:xfrm>
          <a:prstGeom prst="rect">
            <a:avLst/>
          </a:prstGeom>
          <a:noFill/>
          <a:ln>
            <a:noFill/>
          </a:ln>
        </p:spPr>
        <p:txBody>
          <a:bodyPr anchorCtr="0" anchor="t" bIns="91425" lIns="91425" spcFirstLastPara="1" rIns="91425" wrap="square" tIns="91425">
            <a:noAutofit/>
          </a:bodyPr>
          <a:lstStyle/>
          <a:p>
            <a:pPr indent="-412750" lvl="0" marL="457200" rtl="0" algn="l">
              <a:spcBef>
                <a:spcPts val="0"/>
              </a:spcBef>
              <a:spcAft>
                <a:spcPts val="0"/>
              </a:spcAft>
              <a:buClr>
                <a:schemeClr val="dk2"/>
              </a:buClr>
              <a:buSzPts val="2900"/>
              <a:buFont typeface="Franklin Gothic"/>
              <a:buAutoNum type="arabicPeriod"/>
            </a:pPr>
            <a:r>
              <a:rPr lang="sv" sz="2900">
                <a:solidFill>
                  <a:schemeClr val="dk2"/>
                </a:solidFill>
                <a:latin typeface="Franklin Gothic"/>
                <a:ea typeface="Franklin Gothic"/>
                <a:cs typeface="Franklin Gothic"/>
                <a:sym typeface="Franklin Gothic"/>
              </a:rPr>
              <a:t>Kollegialt ansvar</a:t>
            </a:r>
            <a:endParaRPr sz="2900">
              <a:solidFill>
                <a:schemeClr val="dk2"/>
              </a:solidFill>
              <a:latin typeface="Franklin Gothic"/>
              <a:ea typeface="Franklin Gothic"/>
              <a:cs typeface="Franklin Gothic"/>
              <a:sym typeface="Franklin Gothic"/>
            </a:endParaRPr>
          </a:p>
          <a:p>
            <a:pPr indent="-412750" lvl="0" marL="457200" rtl="0" algn="l">
              <a:spcBef>
                <a:spcPts val="0"/>
              </a:spcBef>
              <a:spcAft>
                <a:spcPts val="0"/>
              </a:spcAft>
              <a:buClr>
                <a:schemeClr val="dk2"/>
              </a:buClr>
              <a:buSzPts val="2900"/>
              <a:buFont typeface="Franklin Gothic"/>
              <a:buAutoNum type="arabicPeriod"/>
            </a:pPr>
            <a:r>
              <a:rPr lang="sv" sz="2900">
                <a:solidFill>
                  <a:schemeClr val="dk2"/>
                </a:solidFill>
                <a:latin typeface="Franklin Gothic"/>
                <a:ea typeface="Franklin Gothic"/>
                <a:cs typeface="Franklin Gothic"/>
                <a:sym typeface="Franklin Gothic"/>
              </a:rPr>
              <a:t>Mervärde till ens utbildning</a:t>
            </a:r>
            <a:endParaRPr sz="2900">
              <a:solidFill>
                <a:schemeClr val="dk2"/>
              </a:solidFill>
              <a:latin typeface="Franklin Gothic"/>
              <a:ea typeface="Franklin Gothic"/>
              <a:cs typeface="Franklin Gothic"/>
              <a:sym typeface="Franklin Gothic"/>
            </a:endParaRPr>
          </a:p>
          <a:p>
            <a:pPr indent="-412750" lvl="0" marL="457200" rtl="0" algn="l">
              <a:spcBef>
                <a:spcPts val="0"/>
              </a:spcBef>
              <a:spcAft>
                <a:spcPts val="0"/>
              </a:spcAft>
              <a:buClr>
                <a:schemeClr val="dk2"/>
              </a:buClr>
              <a:buSzPts val="2900"/>
              <a:buFont typeface="Franklin Gothic"/>
              <a:buAutoNum type="arabicPeriod"/>
            </a:pPr>
            <a:r>
              <a:rPr lang="sv" sz="2900">
                <a:solidFill>
                  <a:schemeClr val="dk2"/>
                </a:solidFill>
                <a:latin typeface="Franklin Gothic"/>
                <a:ea typeface="Franklin Gothic"/>
                <a:cs typeface="Franklin Gothic"/>
                <a:sym typeface="Franklin Gothic"/>
              </a:rPr>
              <a:t>Bli en del av organisationen - gå från konsument till producent </a:t>
            </a:r>
            <a:endParaRPr sz="2900">
              <a:solidFill>
                <a:schemeClr val="dk2"/>
              </a:solidFill>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62" name="Shape 262"/>
        <p:cNvGrpSpPr/>
        <p:nvPr/>
      </p:nvGrpSpPr>
      <p:grpSpPr>
        <a:xfrm>
          <a:off x="0" y="0"/>
          <a:ext cx="0" cy="0"/>
          <a:chOff x="0" y="0"/>
          <a:chExt cx="0" cy="0"/>
        </a:xfrm>
      </p:grpSpPr>
      <p:sp>
        <p:nvSpPr>
          <p:cNvPr id="263" name="Google Shape;263;p47"/>
          <p:cNvSpPr txBox="1"/>
          <p:nvPr/>
        </p:nvSpPr>
        <p:spPr>
          <a:xfrm>
            <a:off x="3607950" y="498025"/>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4" name="Google Shape;264;p47"/>
          <p:cNvSpPr txBox="1"/>
          <p:nvPr>
            <p:ph idx="1" type="subTitle"/>
          </p:nvPr>
        </p:nvSpPr>
        <p:spPr>
          <a:xfrm>
            <a:off x="738425" y="396175"/>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Jämlikt och inkluderade</a:t>
            </a:r>
            <a:endParaRPr b="1" sz="4400">
              <a:solidFill>
                <a:srgbClr val="DC7100"/>
              </a:solidFill>
            </a:endParaRPr>
          </a:p>
        </p:txBody>
      </p:sp>
      <p:pic>
        <p:nvPicPr>
          <p:cNvPr id="265" name="Google Shape;265;p4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266" name="Google Shape;266;p47"/>
          <p:cNvSpPr/>
          <p:nvPr/>
        </p:nvSpPr>
        <p:spPr>
          <a:xfrm>
            <a:off x="738425" y="1161900"/>
            <a:ext cx="5931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7"/>
          <p:cNvSpPr txBox="1"/>
          <p:nvPr/>
        </p:nvSpPr>
        <p:spPr>
          <a:xfrm>
            <a:off x="738425" y="1345900"/>
            <a:ext cx="7193100" cy="5013000"/>
          </a:xfrm>
          <a:prstGeom prst="rect">
            <a:avLst/>
          </a:prstGeom>
          <a:noFill/>
          <a:ln>
            <a:noFill/>
          </a:ln>
        </p:spPr>
        <p:txBody>
          <a:bodyPr anchorCtr="0" anchor="t" bIns="91425" lIns="91425" spcFirstLastPara="1" rIns="91425" wrap="square" tIns="91425">
            <a:spAutoFit/>
          </a:bodyPr>
          <a:lstStyle/>
          <a:p>
            <a:pPr indent="0" lvl="0" marL="0" marR="12700" rtl="0" algn="l">
              <a:lnSpc>
                <a:spcPct val="138000"/>
              </a:lnSpc>
              <a:spcBef>
                <a:spcPts val="0"/>
              </a:spcBef>
              <a:spcAft>
                <a:spcPts val="0"/>
              </a:spcAft>
              <a:buClr>
                <a:schemeClr val="dk2"/>
              </a:buClr>
              <a:buSzPts val="1100"/>
              <a:buFont typeface="Arial"/>
              <a:buNone/>
            </a:pPr>
            <a:r>
              <a:rPr b="1" lang="sv" sz="1100">
                <a:solidFill>
                  <a:schemeClr val="dk2"/>
                </a:solidFill>
                <a:highlight>
                  <a:srgbClr val="FDF8F4"/>
                </a:highlight>
                <a:latin typeface="Franklin Gothic"/>
                <a:ea typeface="Franklin Gothic"/>
                <a:cs typeface="Franklin Gothic"/>
                <a:sym typeface="Franklin Gothic"/>
              </a:rPr>
              <a:t>Synliggörande: </a:t>
            </a:r>
            <a:r>
              <a:rPr lang="sv" sz="1100">
                <a:solidFill>
                  <a:schemeClr val="dk2"/>
                </a:solidFill>
                <a:highlight>
                  <a:srgbClr val="FDF8F4"/>
                </a:highlight>
                <a:latin typeface="Franklin Gothic"/>
                <a:ea typeface="Franklin Gothic"/>
                <a:cs typeface="Franklin Gothic"/>
                <a:sym typeface="Franklin Gothic"/>
              </a:rPr>
              <a:t>Se varandra och varandras idéer. Alla ska vara med på lika villkor. </a:t>
            </a:r>
            <a:endParaRPr sz="1100">
              <a:solidFill>
                <a:schemeClr val="dk2"/>
              </a:solidFill>
              <a:highlight>
                <a:srgbClr val="FDF8F4"/>
              </a:highlight>
              <a:latin typeface="Franklin Gothic"/>
              <a:ea typeface="Franklin Gothic"/>
              <a:cs typeface="Franklin Gothic"/>
              <a:sym typeface="Franklin Gothic"/>
            </a:endParaRPr>
          </a:p>
          <a:p>
            <a:pPr indent="0" lvl="0" marL="0" marR="12700" rtl="0" algn="l">
              <a:lnSpc>
                <a:spcPct val="138000"/>
              </a:lnSpc>
              <a:spcBef>
                <a:spcPts val="600"/>
              </a:spcBef>
              <a:spcAft>
                <a:spcPts val="0"/>
              </a:spcAft>
              <a:buClr>
                <a:schemeClr val="dk2"/>
              </a:buClr>
              <a:buSzPts val="1100"/>
              <a:buFont typeface="Arial"/>
              <a:buNone/>
            </a:pPr>
            <a:r>
              <a:rPr b="1" lang="sv" sz="1100">
                <a:solidFill>
                  <a:schemeClr val="dk2"/>
                </a:solidFill>
                <a:highlight>
                  <a:srgbClr val="FDF8F4"/>
                </a:highlight>
                <a:latin typeface="Franklin Gothic"/>
                <a:ea typeface="Franklin Gothic"/>
                <a:cs typeface="Franklin Gothic"/>
                <a:sym typeface="Franklin Gothic"/>
              </a:rPr>
              <a:t>Upphöjande: </a:t>
            </a:r>
            <a:r>
              <a:rPr lang="sv" sz="1100">
                <a:solidFill>
                  <a:schemeClr val="dk2"/>
                </a:solidFill>
                <a:highlight>
                  <a:srgbClr val="FDF8F4"/>
                </a:highlight>
                <a:latin typeface="Franklin Gothic"/>
                <a:ea typeface="Franklin Gothic"/>
                <a:cs typeface="Franklin Gothic"/>
                <a:sym typeface="Franklin Gothic"/>
              </a:rPr>
              <a:t>Lyft fram varandras prestationer. Det är okej att skämta med varandra, men se till så att skämten inte blir ett sätt att trycka till andra.</a:t>
            </a:r>
            <a:endParaRPr sz="1100">
              <a:solidFill>
                <a:schemeClr val="dk2"/>
              </a:solidFill>
              <a:highlight>
                <a:srgbClr val="FDF8F4"/>
              </a:highlight>
              <a:latin typeface="Franklin Gothic"/>
              <a:ea typeface="Franklin Gothic"/>
              <a:cs typeface="Franklin Gothic"/>
              <a:sym typeface="Franklin Gothic"/>
            </a:endParaRPr>
          </a:p>
          <a:p>
            <a:pPr indent="0" lvl="0" marL="0" marR="12700" rtl="0" algn="l">
              <a:lnSpc>
                <a:spcPct val="138000"/>
              </a:lnSpc>
              <a:spcBef>
                <a:spcPts val="600"/>
              </a:spcBef>
              <a:spcAft>
                <a:spcPts val="0"/>
              </a:spcAft>
              <a:buClr>
                <a:schemeClr val="dk2"/>
              </a:buClr>
              <a:buSzPts val="1100"/>
              <a:buFont typeface="Arial"/>
              <a:buNone/>
            </a:pPr>
            <a:r>
              <a:rPr b="1" lang="sv" sz="1100">
                <a:solidFill>
                  <a:schemeClr val="dk2"/>
                </a:solidFill>
                <a:highlight>
                  <a:srgbClr val="FDF8F4"/>
                </a:highlight>
                <a:latin typeface="Franklin Gothic"/>
                <a:ea typeface="Franklin Gothic"/>
                <a:cs typeface="Franklin Gothic"/>
                <a:sym typeface="Franklin Gothic"/>
              </a:rPr>
              <a:t>Framhållande av information: </a:t>
            </a:r>
            <a:r>
              <a:rPr lang="sv" sz="1100">
                <a:solidFill>
                  <a:schemeClr val="dk2"/>
                </a:solidFill>
                <a:highlight>
                  <a:srgbClr val="FDF8F4"/>
                </a:highlight>
                <a:latin typeface="Franklin Gothic"/>
                <a:ea typeface="Franklin Gothic"/>
                <a:cs typeface="Franklin Gothic"/>
                <a:sym typeface="Franklin Gothic"/>
              </a:rPr>
              <a:t>Sträva efter att alla får all relevant information för att kunna delta. Alla har samma ansvar för att sprida informationen vidare. Information är makt – den som blir utan relevant information får minskat inflytande. </a:t>
            </a:r>
            <a:endParaRPr sz="1100">
              <a:solidFill>
                <a:schemeClr val="dk2"/>
              </a:solidFill>
              <a:highlight>
                <a:srgbClr val="FDF8F4"/>
              </a:highlight>
              <a:latin typeface="Franklin Gothic"/>
              <a:ea typeface="Franklin Gothic"/>
              <a:cs typeface="Franklin Gothic"/>
              <a:sym typeface="Franklin Gothic"/>
            </a:endParaRPr>
          </a:p>
          <a:p>
            <a:pPr indent="0" lvl="0" marL="0" marR="12700" rtl="0" algn="l">
              <a:lnSpc>
                <a:spcPct val="138000"/>
              </a:lnSpc>
              <a:spcBef>
                <a:spcPts val="600"/>
              </a:spcBef>
              <a:spcAft>
                <a:spcPts val="0"/>
              </a:spcAft>
              <a:buClr>
                <a:schemeClr val="dk2"/>
              </a:buClr>
              <a:buSzPts val="1100"/>
              <a:buFont typeface="Arial"/>
              <a:buNone/>
            </a:pPr>
            <a:r>
              <a:rPr b="1" lang="sv" sz="1100">
                <a:solidFill>
                  <a:schemeClr val="dk2"/>
                </a:solidFill>
                <a:highlight>
                  <a:srgbClr val="FDF8F4"/>
                </a:highlight>
                <a:latin typeface="Franklin Gothic"/>
                <a:ea typeface="Franklin Gothic"/>
                <a:cs typeface="Franklin Gothic"/>
                <a:sym typeface="Franklin Gothic"/>
              </a:rPr>
              <a:t>Hänsynstagande: </a:t>
            </a:r>
            <a:r>
              <a:rPr lang="sv" sz="1100">
                <a:solidFill>
                  <a:schemeClr val="dk2"/>
                </a:solidFill>
                <a:highlight>
                  <a:srgbClr val="FDF8F4"/>
                </a:highlight>
                <a:latin typeface="Franklin Gothic"/>
                <a:ea typeface="Franklin Gothic"/>
                <a:cs typeface="Franklin Gothic"/>
                <a:sym typeface="Franklin Gothic"/>
              </a:rPr>
              <a:t>Ta hänsyn till varje deltagares olika förutsättningar och möjligheter. </a:t>
            </a:r>
            <a:endParaRPr sz="1100">
              <a:solidFill>
                <a:schemeClr val="dk2"/>
              </a:solidFill>
              <a:highlight>
                <a:srgbClr val="FDF8F4"/>
              </a:highlight>
              <a:latin typeface="Franklin Gothic"/>
              <a:ea typeface="Franklin Gothic"/>
              <a:cs typeface="Franklin Gothic"/>
              <a:sym typeface="Franklin Gothic"/>
            </a:endParaRPr>
          </a:p>
          <a:p>
            <a:pPr indent="0" lvl="0" marL="0" marR="12700" rtl="0" algn="l">
              <a:lnSpc>
                <a:spcPct val="138000"/>
              </a:lnSpc>
              <a:spcBef>
                <a:spcPts val="600"/>
              </a:spcBef>
              <a:spcAft>
                <a:spcPts val="0"/>
              </a:spcAft>
              <a:buClr>
                <a:schemeClr val="dk2"/>
              </a:buClr>
              <a:buSzPts val="1100"/>
              <a:buFont typeface="Arial"/>
              <a:buNone/>
            </a:pPr>
            <a:r>
              <a:rPr b="1" lang="sv" sz="1100">
                <a:solidFill>
                  <a:schemeClr val="dk2"/>
                </a:solidFill>
                <a:highlight>
                  <a:srgbClr val="FDF8F4"/>
                </a:highlight>
                <a:latin typeface="Franklin Gothic"/>
                <a:ea typeface="Franklin Gothic"/>
                <a:cs typeface="Franklin Gothic"/>
                <a:sym typeface="Franklin Gothic"/>
              </a:rPr>
              <a:t>Avlastning: </a:t>
            </a:r>
            <a:r>
              <a:rPr lang="sv" sz="1100">
                <a:solidFill>
                  <a:schemeClr val="dk2"/>
                </a:solidFill>
                <a:highlight>
                  <a:srgbClr val="FDF8F4"/>
                </a:highlight>
                <a:latin typeface="Franklin Gothic"/>
                <a:ea typeface="Franklin Gothic"/>
                <a:cs typeface="Franklin Gothic"/>
                <a:sym typeface="Franklin Gothic"/>
              </a:rPr>
              <a:t>Avlastning handlar om att säga nej i tid samt att acceptera ett nej från andra. Att vara ute i god tid är att redan från början fördela uppgifter utifrån deltagarnas förutsättningar och behov. </a:t>
            </a:r>
            <a:endParaRPr sz="1100">
              <a:solidFill>
                <a:schemeClr val="dk2"/>
              </a:solidFill>
              <a:highlight>
                <a:srgbClr val="FDF8F4"/>
              </a:highlight>
              <a:latin typeface="Franklin Gothic"/>
              <a:ea typeface="Franklin Gothic"/>
              <a:cs typeface="Franklin Gothic"/>
              <a:sym typeface="Franklin Gothic"/>
            </a:endParaRPr>
          </a:p>
          <a:p>
            <a:pPr indent="0" lvl="0" marL="0" marR="12700" rtl="0" algn="l">
              <a:lnSpc>
                <a:spcPct val="138000"/>
              </a:lnSpc>
              <a:spcBef>
                <a:spcPts val="600"/>
              </a:spcBef>
              <a:spcAft>
                <a:spcPts val="0"/>
              </a:spcAft>
              <a:buClr>
                <a:schemeClr val="dk2"/>
              </a:buClr>
              <a:buSzPts val="1100"/>
              <a:buFont typeface="Arial"/>
              <a:buNone/>
            </a:pPr>
            <a:r>
              <a:rPr b="1" lang="sv" sz="1100">
                <a:solidFill>
                  <a:schemeClr val="dk2"/>
                </a:solidFill>
                <a:highlight>
                  <a:srgbClr val="FDF8F4"/>
                </a:highlight>
                <a:latin typeface="Franklin Gothic"/>
                <a:ea typeface="Franklin Gothic"/>
                <a:cs typeface="Franklin Gothic"/>
                <a:sym typeface="Franklin Gothic"/>
              </a:rPr>
              <a:t>Subjektifiering: </a:t>
            </a:r>
            <a:r>
              <a:rPr lang="sv" sz="1100">
                <a:solidFill>
                  <a:schemeClr val="dk2"/>
                </a:solidFill>
                <a:highlight>
                  <a:srgbClr val="FDF8F4"/>
                </a:highlight>
                <a:latin typeface="Franklin Gothic"/>
                <a:ea typeface="Franklin Gothic"/>
                <a:cs typeface="Franklin Gothic"/>
                <a:sym typeface="Franklin Gothic"/>
              </a:rPr>
              <a:t>Att möta andra människor som subjekt. Att lita på att alla tar ansvar för att kommunicera sina känslor och önskemål tydligt och därför utgå från att det som sägs är det som finns. </a:t>
            </a:r>
            <a:endParaRPr sz="1100">
              <a:solidFill>
                <a:schemeClr val="dk2"/>
              </a:solidFill>
              <a:highlight>
                <a:srgbClr val="FDF8F4"/>
              </a:highlight>
              <a:latin typeface="Franklin Gothic"/>
              <a:ea typeface="Franklin Gothic"/>
              <a:cs typeface="Franklin Gothic"/>
              <a:sym typeface="Franklin Gothic"/>
            </a:endParaRPr>
          </a:p>
          <a:p>
            <a:pPr indent="0" lvl="0" marL="0" marR="12700" rtl="0" algn="l">
              <a:lnSpc>
                <a:spcPct val="138000"/>
              </a:lnSpc>
              <a:spcBef>
                <a:spcPts val="600"/>
              </a:spcBef>
              <a:spcAft>
                <a:spcPts val="0"/>
              </a:spcAft>
              <a:buClr>
                <a:schemeClr val="dk2"/>
              </a:buClr>
              <a:buSzPts val="1100"/>
              <a:buFont typeface="Arial"/>
              <a:buNone/>
            </a:pPr>
            <a:r>
              <a:rPr b="1" lang="sv" sz="1100">
                <a:solidFill>
                  <a:schemeClr val="dk2"/>
                </a:solidFill>
                <a:highlight>
                  <a:srgbClr val="FDF8F4"/>
                </a:highlight>
                <a:latin typeface="Franklin Gothic"/>
                <a:ea typeface="Franklin Gothic"/>
                <a:cs typeface="Franklin Gothic"/>
                <a:sym typeface="Franklin Gothic"/>
              </a:rPr>
              <a:t>Bejakande: </a:t>
            </a:r>
            <a:r>
              <a:rPr lang="sv" sz="1100">
                <a:solidFill>
                  <a:schemeClr val="dk2"/>
                </a:solidFill>
                <a:highlight>
                  <a:srgbClr val="FDF8F4"/>
                </a:highlight>
                <a:latin typeface="Franklin Gothic"/>
                <a:ea typeface="Franklin Gothic"/>
                <a:cs typeface="Franklin Gothic"/>
                <a:sym typeface="Franklin Gothic"/>
              </a:rPr>
              <a:t>Målsättningen i en grupp måste vara att ha ett så öppet idéklimat som möjligt. Bejaka varandras idéer och förslag.</a:t>
            </a:r>
            <a:endParaRPr sz="11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600"/>
              </a:spcBef>
              <a:spcAft>
                <a:spcPts val="0"/>
              </a:spcAft>
              <a:buNone/>
            </a:pPr>
            <a:r>
              <a:t/>
            </a:r>
            <a:endParaRPr sz="2000">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800"/>
              </a:spcAft>
              <a:buNone/>
            </a:pPr>
            <a:r>
              <a:t/>
            </a:r>
            <a:endParaRPr b="1" sz="2000">
              <a:solidFill>
                <a:schemeClr val="dk2"/>
              </a:solidFill>
              <a:highlight>
                <a:srgbClr val="FDF8F4"/>
              </a:highlight>
              <a:latin typeface="Franklin Gothic"/>
              <a:ea typeface="Franklin Gothic"/>
              <a:cs typeface="Franklin Gothic"/>
              <a:sym typeface="Franklin Gothic"/>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54" name="Shape 1454"/>
        <p:cNvGrpSpPr/>
        <p:nvPr/>
      </p:nvGrpSpPr>
      <p:grpSpPr>
        <a:xfrm>
          <a:off x="0" y="0"/>
          <a:ext cx="0" cy="0"/>
          <a:chOff x="0" y="0"/>
          <a:chExt cx="0" cy="0"/>
        </a:xfrm>
      </p:grpSpPr>
      <p:sp>
        <p:nvSpPr>
          <p:cNvPr id="1455" name="Google Shape;1455;p15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56" name="Google Shape;1456;p155"/>
          <p:cNvSpPr txBox="1"/>
          <p:nvPr>
            <p:ph idx="1" type="subTitle"/>
          </p:nvPr>
        </p:nvSpPr>
        <p:spPr>
          <a:xfrm>
            <a:off x="6503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Frågor?</a:t>
            </a:r>
            <a:endParaRPr b="1" sz="4400">
              <a:solidFill>
                <a:srgbClr val="DC7100"/>
              </a:solidFill>
            </a:endParaRPr>
          </a:p>
          <a:p>
            <a:pPr indent="0" lvl="0" marL="0" rtl="0" algn="l">
              <a:spcBef>
                <a:spcPts val="0"/>
              </a:spcBef>
              <a:spcAft>
                <a:spcPts val="0"/>
              </a:spcAft>
              <a:buClr>
                <a:schemeClr val="dk2"/>
              </a:buClr>
              <a:buSzPts val="1100"/>
              <a:buFont typeface="Arial"/>
              <a:buNone/>
            </a:pPr>
            <a:r>
              <a:t/>
            </a:r>
            <a:endParaRPr b="1" sz="4400">
              <a:solidFill>
                <a:srgbClr val="DC7100"/>
              </a:solidFill>
            </a:endParaRPr>
          </a:p>
          <a:p>
            <a:pPr indent="0" lvl="0" marL="0" rtl="0" algn="l">
              <a:spcBef>
                <a:spcPts val="0"/>
              </a:spcBef>
              <a:spcAft>
                <a:spcPts val="0"/>
              </a:spcAft>
              <a:buClr>
                <a:schemeClr val="dk2"/>
              </a:buClr>
              <a:buSzPts val="1100"/>
              <a:buFont typeface="Arial"/>
              <a:buNone/>
            </a:pPr>
            <a:r>
              <a:rPr lang="sv" sz="2900"/>
              <a:t>gustaf.b.birck@edu.uu.se</a:t>
            </a:r>
            <a:r>
              <a:rPr lang="sv" sz="2900"/>
              <a:t> </a:t>
            </a:r>
            <a:endParaRPr sz="2900"/>
          </a:p>
          <a:p>
            <a:pPr indent="0" lvl="0" marL="0" rtl="0" algn="l">
              <a:spcBef>
                <a:spcPts val="0"/>
              </a:spcBef>
              <a:spcAft>
                <a:spcPts val="0"/>
              </a:spcAft>
              <a:buClr>
                <a:schemeClr val="dk2"/>
              </a:buClr>
              <a:buSzPts val="1100"/>
              <a:buFont typeface="Arial"/>
              <a:buNone/>
            </a:pPr>
            <a:r>
              <a:rPr lang="sv" sz="2900"/>
              <a:t>t</a:t>
            </a:r>
            <a:r>
              <a:rPr lang="sv" sz="2900">
                <a:uFill>
                  <a:noFill/>
                </a:uFill>
                <a:hlinkClick r:id="rId3"/>
              </a:rPr>
              <a:t>ilda.jalakas@sfs.se</a:t>
            </a:r>
            <a:r>
              <a:rPr lang="sv" sz="2900"/>
              <a:t> </a:t>
            </a:r>
            <a:endParaRPr sz="2900"/>
          </a:p>
          <a:p>
            <a:pPr indent="0" lvl="0" marL="0" rtl="0" algn="l">
              <a:spcBef>
                <a:spcPts val="0"/>
              </a:spcBef>
              <a:spcAft>
                <a:spcPts val="0"/>
              </a:spcAft>
              <a:buNone/>
            </a:pPr>
            <a:r>
              <a:t/>
            </a:r>
            <a:endParaRPr b="1" sz="4400">
              <a:solidFill>
                <a:srgbClr val="DC7100"/>
              </a:solidFill>
            </a:endParaRPr>
          </a:p>
        </p:txBody>
      </p:sp>
      <p:pic>
        <p:nvPicPr>
          <p:cNvPr id="1457" name="Google Shape;1457;p155"/>
          <p:cNvPicPr preferRelativeResize="0"/>
          <p:nvPr/>
        </p:nvPicPr>
        <p:blipFill>
          <a:blip r:embed="rId4">
            <a:alphaModFix/>
          </a:blip>
          <a:stretch>
            <a:fillRect/>
          </a:stretch>
        </p:blipFill>
        <p:spPr>
          <a:xfrm>
            <a:off x="8086644" y="4403819"/>
            <a:ext cx="969974" cy="669699"/>
          </a:xfrm>
          <a:prstGeom prst="rect">
            <a:avLst/>
          </a:prstGeom>
          <a:noFill/>
          <a:ln>
            <a:noFill/>
          </a:ln>
        </p:spPr>
      </p:pic>
      <p:sp>
        <p:nvSpPr>
          <p:cNvPr id="1458" name="Google Shape;1458;p155"/>
          <p:cNvSpPr/>
          <p:nvPr/>
        </p:nvSpPr>
        <p:spPr>
          <a:xfrm>
            <a:off x="824300" y="1769100"/>
            <a:ext cx="17931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55"/>
          <p:cNvSpPr txBox="1"/>
          <p:nvPr/>
        </p:nvSpPr>
        <p:spPr>
          <a:xfrm>
            <a:off x="4583875" y="2269050"/>
            <a:ext cx="457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latin typeface="Franklin Gothic"/>
              <a:ea typeface="Franklin Gothic"/>
              <a:cs typeface="Franklin Gothic"/>
              <a:sym typeface="Franklin Gothic"/>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63" name="Shape 1463"/>
        <p:cNvGrpSpPr/>
        <p:nvPr/>
      </p:nvGrpSpPr>
      <p:grpSpPr>
        <a:xfrm>
          <a:off x="0" y="0"/>
          <a:ext cx="0" cy="0"/>
          <a:chOff x="0" y="0"/>
          <a:chExt cx="0" cy="0"/>
        </a:xfrm>
      </p:grpSpPr>
      <p:sp>
        <p:nvSpPr>
          <p:cNvPr id="1464" name="Google Shape;1464;p15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65" name="Google Shape;1465;p156"/>
          <p:cNvSpPr txBox="1"/>
          <p:nvPr>
            <p:ph idx="1" type="subTitle"/>
          </p:nvPr>
        </p:nvSpPr>
        <p:spPr>
          <a:xfrm>
            <a:off x="726525" y="300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500">
                <a:solidFill>
                  <a:srgbClr val="DC7100"/>
                </a:solidFill>
              </a:rPr>
              <a:t>Glöm inte!</a:t>
            </a:r>
            <a:endParaRPr b="1" sz="3500">
              <a:solidFill>
                <a:srgbClr val="DC7100"/>
              </a:solidFill>
            </a:endParaRPr>
          </a:p>
        </p:txBody>
      </p:sp>
      <p:pic>
        <p:nvPicPr>
          <p:cNvPr id="1466" name="Google Shape;1466;p15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467" name="Google Shape;1467;p156"/>
          <p:cNvSpPr/>
          <p:nvPr/>
        </p:nvSpPr>
        <p:spPr>
          <a:xfrm>
            <a:off x="824300" y="904300"/>
            <a:ext cx="1968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8" name="Google Shape;1468;p156"/>
          <p:cNvPicPr preferRelativeResize="0"/>
          <p:nvPr/>
        </p:nvPicPr>
        <p:blipFill>
          <a:blip r:embed="rId4">
            <a:alphaModFix/>
          </a:blip>
          <a:stretch>
            <a:fillRect/>
          </a:stretch>
        </p:blipFill>
        <p:spPr>
          <a:xfrm>
            <a:off x="824301" y="1343702"/>
            <a:ext cx="7220301" cy="3187075"/>
          </a:xfrm>
          <a:prstGeom prst="rect">
            <a:avLst/>
          </a:prstGeom>
          <a:noFill/>
          <a:ln>
            <a:noFill/>
          </a:ln>
        </p:spPr>
      </p:pic>
      <p:sp>
        <p:nvSpPr>
          <p:cNvPr id="1469" name="Google Shape;1469;p156"/>
          <p:cNvSpPr txBox="1"/>
          <p:nvPr/>
        </p:nvSpPr>
        <p:spPr>
          <a:xfrm>
            <a:off x="5162200" y="1925250"/>
            <a:ext cx="2882400" cy="986700"/>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normAutofit fontScale="77500"/>
          </a:bodyPr>
          <a:lstStyle/>
          <a:p>
            <a:pPr indent="0" lvl="0" marL="457200" rtl="0" algn="l">
              <a:spcBef>
                <a:spcPts val="0"/>
              </a:spcBef>
              <a:spcAft>
                <a:spcPts val="0"/>
              </a:spcAft>
              <a:buNone/>
            </a:pPr>
            <a:r>
              <a:t/>
            </a:r>
            <a:endParaRPr b="1" sz="1500">
              <a:solidFill>
                <a:schemeClr val="dk2"/>
              </a:solidFill>
              <a:latin typeface="Franklin Gothic"/>
              <a:ea typeface="Franklin Gothic"/>
              <a:cs typeface="Franklin Gothic"/>
              <a:sym typeface="Franklin Gothic"/>
            </a:endParaRPr>
          </a:p>
          <a:p>
            <a:pPr indent="0" lvl="0" marL="457200" rtl="0" algn="l">
              <a:spcBef>
                <a:spcPts val="0"/>
              </a:spcBef>
              <a:spcAft>
                <a:spcPts val="0"/>
              </a:spcAft>
              <a:buNone/>
            </a:pPr>
            <a:r>
              <a:rPr b="1" lang="sv" sz="1500">
                <a:solidFill>
                  <a:schemeClr val="dk2"/>
                </a:solidFill>
                <a:latin typeface="Franklin Gothic"/>
                <a:ea typeface="Franklin Gothic"/>
                <a:cs typeface="Franklin Gothic"/>
                <a:sym typeface="Franklin Gothic"/>
              </a:rPr>
              <a:t>All information om dessa evenemang finns på vår hemsida! </a:t>
            </a:r>
            <a:endParaRPr sz="15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1800">
              <a:latin typeface="Franklin Gothic"/>
              <a:ea typeface="Franklin Gothic"/>
              <a:cs typeface="Franklin Gothic"/>
              <a:sym typeface="Franklin Gothic"/>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73" name="Shape 1473"/>
        <p:cNvGrpSpPr/>
        <p:nvPr/>
      </p:nvGrpSpPr>
      <p:grpSpPr>
        <a:xfrm>
          <a:off x="0" y="0"/>
          <a:ext cx="0" cy="0"/>
          <a:chOff x="0" y="0"/>
          <a:chExt cx="0" cy="0"/>
        </a:xfrm>
      </p:grpSpPr>
      <p:sp>
        <p:nvSpPr>
          <p:cNvPr id="1474" name="Google Shape;1474;p15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75" name="Google Shape;1475;p157"/>
          <p:cNvSpPr txBox="1"/>
          <p:nvPr>
            <p:ph idx="1" type="subTitle"/>
          </p:nvPr>
        </p:nvSpPr>
        <p:spPr>
          <a:xfrm>
            <a:off x="726525" y="300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500">
                <a:solidFill>
                  <a:srgbClr val="DC7100"/>
                </a:solidFill>
              </a:rPr>
              <a:t>Glöm inte!</a:t>
            </a:r>
            <a:endParaRPr b="1" sz="3500">
              <a:solidFill>
                <a:srgbClr val="DC7100"/>
              </a:solidFill>
            </a:endParaRPr>
          </a:p>
        </p:txBody>
      </p:sp>
      <p:pic>
        <p:nvPicPr>
          <p:cNvPr id="1476" name="Google Shape;1476;p15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477" name="Google Shape;1477;p157"/>
          <p:cNvSpPr/>
          <p:nvPr/>
        </p:nvSpPr>
        <p:spPr>
          <a:xfrm>
            <a:off x="824300" y="904300"/>
            <a:ext cx="1968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57"/>
          <p:cNvSpPr txBox="1"/>
          <p:nvPr/>
        </p:nvSpPr>
        <p:spPr>
          <a:xfrm>
            <a:off x="824300" y="1176975"/>
            <a:ext cx="5226900" cy="861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2"/>
              </a:buClr>
              <a:buSzPts val="2200"/>
              <a:buFont typeface="Franklin Gothic"/>
              <a:buChar char="●"/>
            </a:pPr>
            <a:r>
              <a:rPr lang="sv" sz="2200">
                <a:solidFill>
                  <a:schemeClr val="dk2"/>
                </a:solidFill>
                <a:latin typeface="Franklin Gothic"/>
                <a:ea typeface="Franklin Gothic"/>
                <a:cs typeface="Franklin Gothic"/>
                <a:sym typeface="Franklin Gothic"/>
              </a:rPr>
              <a:t>Lämna in banden!</a:t>
            </a:r>
            <a:endParaRPr sz="22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200">
              <a:solidFill>
                <a:schemeClr val="dk2"/>
              </a:solidFill>
              <a:latin typeface="Franklin Gothic"/>
              <a:ea typeface="Franklin Gothic"/>
              <a:cs typeface="Franklin Gothic"/>
              <a:sym typeface="Franklin Gothic"/>
            </a:endParaRPr>
          </a:p>
        </p:txBody>
      </p:sp>
      <p:sp>
        <p:nvSpPr>
          <p:cNvPr id="1479" name="Google Shape;1479;p157"/>
          <p:cNvSpPr txBox="1"/>
          <p:nvPr/>
        </p:nvSpPr>
        <p:spPr>
          <a:xfrm>
            <a:off x="2565825" y="1788025"/>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80" name="Google Shape;1480;p157"/>
          <p:cNvPicPr preferRelativeResize="0"/>
          <p:nvPr/>
        </p:nvPicPr>
        <p:blipFill>
          <a:blip r:embed="rId4">
            <a:alphaModFix/>
          </a:blip>
          <a:stretch>
            <a:fillRect/>
          </a:stretch>
        </p:blipFill>
        <p:spPr>
          <a:xfrm>
            <a:off x="662325" y="2557975"/>
            <a:ext cx="1845851" cy="1845851"/>
          </a:xfrm>
          <a:prstGeom prst="rect">
            <a:avLst/>
          </a:prstGeom>
          <a:noFill/>
          <a:ln cap="flat" cmpd="sng" w="28575">
            <a:solidFill>
              <a:srgbClr val="DC7100"/>
            </a:solidFill>
            <a:prstDash val="solid"/>
            <a:round/>
            <a:headEnd len="sm" w="sm" type="none"/>
            <a:tailEnd len="sm" w="sm" type="none"/>
          </a:ln>
        </p:spPr>
      </p:pic>
      <p:sp>
        <p:nvSpPr>
          <p:cNvPr id="1481" name="Google Shape;1481;p157"/>
          <p:cNvSpPr txBox="1"/>
          <p:nvPr/>
        </p:nvSpPr>
        <p:spPr>
          <a:xfrm>
            <a:off x="567625" y="2052113"/>
            <a:ext cx="324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000">
                <a:solidFill>
                  <a:schemeClr val="dk1"/>
                </a:solidFill>
                <a:latin typeface="Franklin Gothic"/>
                <a:ea typeface="Franklin Gothic"/>
                <a:cs typeface="Franklin Gothic"/>
                <a:sym typeface="Franklin Gothic"/>
              </a:rPr>
              <a:t>SFS Onsdagsbrev</a:t>
            </a:r>
            <a:endParaRPr sz="400"/>
          </a:p>
        </p:txBody>
      </p:sp>
      <p:pic>
        <p:nvPicPr>
          <p:cNvPr id="1482" name="Google Shape;1482;p157"/>
          <p:cNvPicPr preferRelativeResize="0"/>
          <p:nvPr/>
        </p:nvPicPr>
        <p:blipFill>
          <a:blip r:embed="rId5">
            <a:alphaModFix/>
          </a:blip>
          <a:stretch>
            <a:fillRect/>
          </a:stretch>
        </p:blipFill>
        <p:spPr>
          <a:xfrm>
            <a:off x="4742750" y="3589050"/>
            <a:ext cx="1474898" cy="829624"/>
          </a:xfrm>
          <a:prstGeom prst="rect">
            <a:avLst/>
          </a:prstGeom>
          <a:noFill/>
          <a:ln>
            <a:noFill/>
          </a:ln>
        </p:spPr>
      </p:pic>
      <p:sp>
        <p:nvSpPr>
          <p:cNvPr id="1483" name="Google Shape;1483;p157"/>
          <p:cNvSpPr txBox="1"/>
          <p:nvPr/>
        </p:nvSpPr>
        <p:spPr>
          <a:xfrm>
            <a:off x="5946425" y="27634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solidFill>
                  <a:schemeClr val="dk1"/>
                </a:solidFill>
                <a:latin typeface="Franklin Gothic"/>
                <a:ea typeface="Franklin Gothic"/>
                <a:cs typeface="Franklin Gothic"/>
                <a:sym typeface="Franklin Gothic"/>
              </a:rPr>
              <a:t>@sfs_officiell</a:t>
            </a:r>
            <a:endParaRPr sz="700"/>
          </a:p>
        </p:txBody>
      </p:sp>
      <p:pic>
        <p:nvPicPr>
          <p:cNvPr id="1484" name="Google Shape;1484;p157"/>
          <p:cNvPicPr preferRelativeResize="0"/>
          <p:nvPr/>
        </p:nvPicPr>
        <p:blipFill>
          <a:blip r:embed="rId6">
            <a:alphaModFix/>
          </a:blip>
          <a:stretch>
            <a:fillRect/>
          </a:stretch>
        </p:blipFill>
        <p:spPr>
          <a:xfrm>
            <a:off x="5013975" y="2543125"/>
            <a:ext cx="932462" cy="932462"/>
          </a:xfrm>
          <a:prstGeom prst="rect">
            <a:avLst/>
          </a:prstGeom>
          <a:noFill/>
          <a:ln>
            <a:noFill/>
          </a:ln>
        </p:spPr>
      </p:pic>
      <p:sp>
        <p:nvSpPr>
          <p:cNvPr id="1485" name="Google Shape;1485;p157"/>
          <p:cNvSpPr txBox="1"/>
          <p:nvPr/>
        </p:nvSpPr>
        <p:spPr>
          <a:xfrm>
            <a:off x="5946425" y="3734463"/>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solidFill>
                  <a:schemeClr val="dk1"/>
                </a:solidFill>
                <a:latin typeface="Franklin Gothic"/>
                <a:ea typeface="Franklin Gothic"/>
                <a:cs typeface="Franklin Gothic"/>
                <a:sym typeface="Franklin Gothic"/>
              </a:rPr>
              <a:t>@sfs_officiell</a:t>
            </a:r>
            <a:endParaRPr sz="700"/>
          </a:p>
        </p:txBody>
      </p:sp>
      <p:pic>
        <p:nvPicPr>
          <p:cNvPr id="1486" name="Google Shape;1486;p157"/>
          <p:cNvPicPr preferRelativeResize="0"/>
          <p:nvPr/>
        </p:nvPicPr>
        <p:blipFill>
          <a:blip r:embed="rId7">
            <a:alphaModFix/>
          </a:blip>
          <a:stretch>
            <a:fillRect/>
          </a:stretch>
        </p:blipFill>
        <p:spPr>
          <a:xfrm>
            <a:off x="2881525" y="2557964"/>
            <a:ext cx="1861225" cy="1861225"/>
          </a:xfrm>
          <a:prstGeom prst="rect">
            <a:avLst/>
          </a:prstGeom>
          <a:noFill/>
          <a:ln cap="flat" cmpd="sng" w="28575">
            <a:solidFill>
              <a:schemeClr val="dk1"/>
            </a:solidFill>
            <a:prstDash val="solid"/>
            <a:round/>
            <a:headEnd len="sm" w="sm" type="none"/>
            <a:tailEnd len="sm" w="sm" type="none"/>
          </a:ln>
        </p:spPr>
      </p:pic>
      <p:sp>
        <p:nvSpPr>
          <p:cNvPr id="1487" name="Google Shape;1487;p157"/>
          <p:cNvSpPr txBox="1"/>
          <p:nvPr/>
        </p:nvSpPr>
        <p:spPr>
          <a:xfrm>
            <a:off x="3087125" y="2065375"/>
            <a:ext cx="1720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000">
                <a:solidFill>
                  <a:schemeClr val="dk1"/>
                </a:solidFill>
                <a:latin typeface="Franklin Gothic"/>
                <a:ea typeface="Franklin Gothic"/>
                <a:cs typeface="Franklin Gothic"/>
                <a:sym typeface="Franklin Gothic"/>
              </a:rPr>
              <a:t>SFS Slack</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491" name="Shape 1491"/>
        <p:cNvGrpSpPr/>
        <p:nvPr/>
      </p:nvGrpSpPr>
      <p:grpSpPr>
        <a:xfrm>
          <a:off x="0" y="0"/>
          <a:ext cx="0" cy="0"/>
          <a:chOff x="0" y="0"/>
          <a:chExt cx="0" cy="0"/>
        </a:xfrm>
      </p:grpSpPr>
      <p:sp>
        <p:nvSpPr>
          <p:cNvPr id="1492" name="Google Shape;1492;p158"/>
          <p:cNvSpPr/>
          <p:nvPr/>
        </p:nvSpPr>
        <p:spPr>
          <a:xfrm>
            <a:off x="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58"/>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SzPts val="990"/>
              <a:buNone/>
            </a:pPr>
            <a:r>
              <a:rPr lang="sv" sz="5500">
                <a:solidFill>
                  <a:schemeClr val="lt1"/>
                </a:solidFill>
              </a:rPr>
              <a:t>Avslutning</a:t>
            </a:r>
            <a:endParaRPr b="1" i="1" sz="5500">
              <a:solidFill>
                <a:schemeClr val="lt1"/>
              </a:solidFill>
              <a:latin typeface="Franklin Gothic"/>
              <a:ea typeface="Franklin Gothic"/>
              <a:cs typeface="Franklin Gothic"/>
              <a:sym typeface="Franklin Gothic"/>
            </a:endParaRPr>
          </a:p>
        </p:txBody>
      </p:sp>
      <p:sp>
        <p:nvSpPr>
          <p:cNvPr id="1494" name="Google Shape;1494;p158"/>
          <p:cNvSpPr txBox="1"/>
          <p:nvPr>
            <p:ph idx="4294967295" type="title"/>
          </p:nvPr>
        </p:nvSpPr>
        <p:spPr>
          <a:xfrm>
            <a:off x="2060175" y="3319721"/>
            <a:ext cx="2660100" cy="920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sv" sz="2000">
                <a:solidFill>
                  <a:srgbClr val="DC7100"/>
                </a:solidFill>
              </a:rPr>
              <a:t>Rasmus Lindstedt</a:t>
            </a:r>
            <a:endParaRPr b="1" sz="2000">
              <a:solidFill>
                <a:srgbClr val="DC7100"/>
              </a:solidFill>
              <a:latin typeface="Franklin Gothic"/>
              <a:ea typeface="Franklin Gothic"/>
              <a:cs typeface="Franklin Gothic"/>
              <a:sym typeface="Franklin Gothic"/>
            </a:endParaRPr>
          </a:p>
          <a:p>
            <a:pPr indent="457200" lvl="0" marL="457200" rtl="0" algn="l">
              <a:spcBef>
                <a:spcPts val="0"/>
              </a:spcBef>
              <a:spcAft>
                <a:spcPts val="0"/>
              </a:spcAft>
              <a:buNone/>
            </a:pPr>
            <a:r>
              <a:rPr lang="sv" sz="1300">
                <a:solidFill>
                  <a:schemeClr val="dk2"/>
                </a:solidFill>
              </a:rPr>
              <a:t>O</a:t>
            </a:r>
            <a:r>
              <a:rPr b="1" lang="sv" sz="1300">
                <a:solidFill>
                  <a:schemeClr val="dk2"/>
                </a:solidFill>
                <a:latin typeface="Franklin Gothic"/>
                <a:ea typeface="Franklin Gothic"/>
                <a:cs typeface="Franklin Gothic"/>
                <a:sym typeface="Franklin Gothic"/>
              </a:rPr>
              <a:t>rdförande</a:t>
            </a:r>
            <a:endParaRPr sz="1300">
              <a:solidFill>
                <a:schemeClr val="dk2"/>
              </a:solidFill>
            </a:endParaRPr>
          </a:p>
        </p:txBody>
      </p:sp>
      <p:pic>
        <p:nvPicPr>
          <p:cNvPr id="1495" name="Google Shape;1495;p158"/>
          <p:cNvPicPr preferRelativeResize="0"/>
          <p:nvPr/>
        </p:nvPicPr>
        <p:blipFill rotWithShape="1">
          <a:blip r:embed="rId3">
            <a:alphaModFix/>
          </a:blip>
          <a:srcRect b="38830" l="13147" r="13154" t="0"/>
          <a:stretch/>
        </p:blipFill>
        <p:spPr>
          <a:xfrm>
            <a:off x="2514975" y="1663650"/>
            <a:ext cx="1750500" cy="1816200"/>
          </a:xfrm>
          <a:prstGeom prst="ellipse">
            <a:avLst/>
          </a:prstGeom>
          <a:noFill/>
          <a:ln cap="flat" cmpd="sng" w="76200">
            <a:solidFill>
              <a:srgbClr val="DC7100"/>
            </a:solidFill>
            <a:prstDash val="solid"/>
            <a:round/>
            <a:headEnd len="sm" w="sm" type="none"/>
            <a:tailEnd len="sm" w="sm" type="none"/>
          </a:ln>
        </p:spPr>
      </p:pic>
      <p:pic>
        <p:nvPicPr>
          <p:cNvPr id="1496" name="Google Shape;1496;p158"/>
          <p:cNvPicPr preferRelativeResize="0"/>
          <p:nvPr/>
        </p:nvPicPr>
        <p:blipFill rotWithShape="1">
          <a:blip r:embed="rId4">
            <a:alphaModFix/>
          </a:blip>
          <a:srcRect b="8122" l="24139" r="16019" t="0"/>
          <a:stretch/>
        </p:blipFill>
        <p:spPr>
          <a:xfrm>
            <a:off x="5136900" y="1663650"/>
            <a:ext cx="1773600" cy="1816200"/>
          </a:xfrm>
          <a:prstGeom prst="ellipse">
            <a:avLst/>
          </a:prstGeom>
          <a:noFill/>
          <a:ln cap="flat" cmpd="sng" w="76200">
            <a:solidFill>
              <a:srgbClr val="DC7100"/>
            </a:solidFill>
            <a:prstDash val="solid"/>
            <a:round/>
            <a:headEnd len="sm" w="sm" type="none"/>
            <a:tailEnd len="sm" w="sm" type="none"/>
          </a:ln>
        </p:spPr>
      </p:pic>
      <p:sp>
        <p:nvSpPr>
          <p:cNvPr id="1497" name="Google Shape;1497;p158"/>
          <p:cNvSpPr txBox="1"/>
          <p:nvPr>
            <p:ph idx="4294967295" type="title"/>
          </p:nvPr>
        </p:nvSpPr>
        <p:spPr>
          <a:xfrm>
            <a:off x="4693650" y="3319721"/>
            <a:ext cx="2660100" cy="920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sv" sz="2000">
                <a:solidFill>
                  <a:srgbClr val="DC7100"/>
                </a:solidFill>
              </a:rPr>
              <a:t>Elsa Berlin</a:t>
            </a:r>
            <a:endParaRPr sz="1300">
              <a:solidFill>
                <a:schemeClr val="dk2"/>
              </a:solidFill>
            </a:endParaRPr>
          </a:p>
          <a:p>
            <a:pPr indent="0" lvl="0" marL="0" rtl="0" algn="ctr">
              <a:spcBef>
                <a:spcPts val="0"/>
              </a:spcBef>
              <a:spcAft>
                <a:spcPts val="0"/>
              </a:spcAft>
              <a:buNone/>
            </a:pPr>
            <a:r>
              <a:rPr b="1" lang="sv" sz="1300">
                <a:solidFill>
                  <a:schemeClr val="dk2"/>
                </a:solidFill>
                <a:latin typeface="Franklin Gothic"/>
                <a:ea typeface="Franklin Gothic"/>
                <a:cs typeface="Franklin Gothic"/>
                <a:sym typeface="Franklin Gothic"/>
              </a:rPr>
              <a:t>Vice ordförande</a:t>
            </a:r>
            <a:endParaRPr sz="1300">
              <a:solidFill>
                <a:schemeClr val="dk2"/>
              </a:solidFill>
            </a:endParaRPr>
          </a:p>
        </p:txBody>
      </p:sp>
      <p:pic>
        <p:nvPicPr>
          <p:cNvPr id="1498" name="Google Shape;1498;p158"/>
          <p:cNvPicPr preferRelativeResize="0"/>
          <p:nvPr/>
        </p:nvPicPr>
        <p:blipFill>
          <a:blip r:embed="rId5">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502" name="Shape 1502"/>
        <p:cNvGrpSpPr/>
        <p:nvPr/>
      </p:nvGrpSpPr>
      <p:grpSpPr>
        <a:xfrm>
          <a:off x="0" y="0"/>
          <a:ext cx="0" cy="0"/>
          <a:chOff x="0" y="0"/>
          <a:chExt cx="0" cy="0"/>
        </a:xfrm>
      </p:grpSpPr>
      <p:sp>
        <p:nvSpPr>
          <p:cNvPr id="1503" name="Google Shape;1503;p159"/>
          <p:cNvSpPr/>
          <p:nvPr/>
        </p:nvSpPr>
        <p:spPr>
          <a:xfrm>
            <a:off x="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59"/>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SzPts val="990"/>
              <a:buNone/>
            </a:pPr>
            <a:r>
              <a:rPr lang="sv" sz="5500">
                <a:solidFill>
                  <a:schemeClr val="lt1"/>
                </a:solidFill>
              </a:rPr>
              <a:t>Tack för denna gången!</a:t>
            </a:r>
            <a:endParaRPr b="1" i="1" sz="5500">
              <a:solidFill>
                <a:schemeClr val="lt1"/>
              </a:solidFill>
              <a:latin typeface="Franklin Gothic"/>
              <a:ea typeface="Franklin Gothic"/>
              <a:cs typeface="Franklin Gothic"/>
              <a:sym typeface="Franklin Gothic"/>
            </a:endParaRPr>
          </a:p>
        </p:txBody>
      </p:sp>
      <p:pic>
        <p:nvPicPr>
          <p:cNvPr id="1505" name="Google Shape;1505;p159"/>
          <p:cNvPicPr preferRelativeResize="0"/>
          <p:nvPr/>
        </p:nvPicPr>
        <p:blipFill>
          <a:blip r:embed="rId3">
            <a:alphaModFix/>
          </a:blip>
          <a:stretch>
            <a:fillRect/>
          </a:stretch>
        </p:blipFill>
        <p:spPr>
          <a:xfrm>
            <a:off x="4087023" y="4341623"/>
            <a:ext cx="969974" cy="669699"/>
          </a:xfrm>
          <a:prstGeom prst="rect">
            <a:avLst/>
          </a:prstGeom>
          <a:noFill/>
          <a:ln>
            <a:noFill/>
          </a:ln>
        </p:spPr>
      </p:pic>
      <p:pic>
        <p:nvPicPr>
          <p:cNvPr id="1506" name="Google Shape;1506;p159"/>
          <p:cNvPicPr preferRelativeResize="0"/>
          <p:nvPr/>
        </p:nvPicPr>
        <p:blipFill rotWithShape="1">
          <a:blip r:embed="rId4">
            <a:alphaModFix/>
          </a:blip>
          <a:srcRect b="0" l="17446" r="17453" t="0"/>
          <a:stretch/>
        </p:blipFill>
        <p:spPr>
          <a:xfrm>
            <a:off x="6041425" y="2360988"/>
            <a:ext cx="1158600" cy="1186500"/>
          </a:xfrm>
          <a:prstGeom prst="ellipse">
            <a:avLst/>
          </a:prstGeom>
          <a:noFill/>
          <a:ln cap="flat" cmpd="sng" w="76200">
            <a:solidFill>
              <a:srgbClr val="DC7100"/>
            </a:solidFill>
            <a:prstDash val="solid"/>
            <a:round/>
            <a:headEnd len="sm" w="sm" type="none"/>
            <a:tailEnd len="sm" w="sm" type="none"/>
          </a:ln>
        </p:spPr>
      </p:pic>
      <p:pic>
        <p:nvPicPr>
          <p:cNvPr id="1507" name="Google Shape;1507;p159"/>
          <p:cNvPicPr preferRelativeResize="0"/>
          <p:nvPr/>
        </p:nvPicPr>
        <p:blipFill rotWithShape="1">
          <a:blip r:embed="rId5">
            <a:alphaModFix/>
          </a:blip>
          <a:srcRect b="0" l="22532" r="22537" t="0"/>
          <a:stretch/>
        </p:blipFill>
        <p:spPr>
          <a:xfrm>
            <a:off x="6168425" y="3286425"/>
            <a:ext cx="1158600" cy="1186200"/>
          </a:xfrm>
          <a:prstGeom prst="ellipse">
            <a:avLst/>
          </a:prstGeom>
          <a:noFill/>
          <a:ln cap="flat" cmpd="sng" w="76200">
            <a:solidFill>
              <a:srgbClr val="DC7100"/>
            </a:solidFill>
            <a:prstDash val="solid"/>
            <a:round/>
            <a:headEnd len="sm" w="sm" type="none"/>
            <a:tailEnd len="sm" w="sm" type="none"/>
          </a:ln>
        </p:spPr>
      </p:pic>
      <p:pic>
        <p:nvPicPr>
          <p:cNvPr id="1508" name="Google Shape;1508;p159"/>
          <p:cNvPicPr preferRelativeResize="0"/>
          <p:nvPr/>
        </p:nvPicPr>
        <p:blipFill rotWithShape="1">
          <a:blip r:embed="rId6">
            <a:alphaModFix/>
          </a:blip>
          <a:srcRect b="7022" l="22908" r="22908" t="7022"/>
          <a:stretch/>
        </p:blipFill>
        <p:spPr>
          <a:xfrm>
            <a:off x="1785326" y="3416941"/>
            <a:ext cx="1236000" cy="1307100"/>
          </a:xfrm>
          <a:prstGeom prst="ellipse">
            <a:avLst/>
          </a:prstGeom>
          <a:noFill/>
          <a:ln cap="flat" cmpd="sng" w="76200">
            <a:solidFill>
              <a:srgbClr val="DC7100"/>
            </a:solidFill>
            <a:prstDash val="solid"/>
            <a:round/>
            <a:headEnd len="sm" w="sm" type="none"/>
            <a:tailEnd len="sm" w="sm" type="none"/>
          </a:ln>
        </p:spPr>
      </p:pic>
      <p:pic>
        <p:nvPicPr>
          <p:cNvPr id="1509" name="Google Shape;1509;p159"/>
          <p:cNvPicPr preferRelativeResize="0"/>
          <p:nvPr/>
        </p:nvPicPr>
        <p:blipFill rotWithShape="1">
          <a:blip r:embed="rId7">
            <a:alphaModFix/>
          </a:blip>
          <a:srcRect b="10648" l="24636" r="24641" t="10648"/>
          <a:stretch/>
        </p:blipFill>
        <p:spPr>
          <a:xfrm>
            <a:off x="1136600" y="2290038"/>
            <a:ext cx="1284300" cy="1328400"/>
          </a:xfrm>
          <a:prstGeom prst="ellipse">
            <a:avLst/>
          </a:prstGeom>
          <a:noFill/>
          <a:ln cap="flat" cmpd="sng" w="76200">
            <a:solidFill>
              <a:srgbClr val="DC7100"/>
            </a:solidFill>
            <a:prstDash val="solid"/>
            <a:round/>
            <a:headEnd len="sm" w="sm" type="none"/>
            <a:tailEnd len="sm" w="sm" type="none"/>
          </a:ln>
        </p:spPr>
      </p:pic>
      <p:pic>
        <p:nvPicPr>
          <p:cNvPr id="1510" name="Google Shape;1510;p159"/>
          <p:cNvPicPr preferRelativeResize="0"/>
          <p:nvPr/>
        </p:nvPicPr>
        <p:blipFill rotWithShape="1">
          <a:blip r:embed="rId8">
            <a:alphaModFix/>
          </a:blip>
          <a:srcRect b="10449" l="19388" r="29115" t="10449"/>
          <a:stretch/>
        </p:blipFill>
        <p:spPr>
          <a:xfrm>
            <a:off x="487825" y="3215325"/>
            <a:ext cx="1297500" cy="1328400"/>
          </a:xfrm>
          <a:prstGeom prst="ellipse">
            <a:avLst/>
          </a:prstGeom>
          <a:noFill/>
          <a:ln cap="flat" cmpd="sng" w="76200">
            <a:solidFill>
              <a:srgbClr val="DC7100"/>
            </a:solidFill>
            <a:prstDash val="solid"/>
            <a:round/>
            <a:headEnd len="sm" w="sm" type="none"/>
            <a:tailEnd len="sm" w="sm" type="none"/>
          </a:ln>
        </p:spPr>
      </p:pic>
      <p:pic>
        <p:nvPicPr>
          <p:cNvPr id="1511" name="Google Shape;1511;p159"/>
          <p:cNvPicPr preferRelativeResize="0"/>
          <p:nvPr/>
        </p:nvPicPr>
        <p:blipFill rotWithShape="1">
          <a:blip r:embed="rId9">
            <a:alphaModFix/>
          </a:blip>
          <a:srcRect b="13641" l="20850" r="27653" t="7275"/>
          <a:stretch/>
        </p:blipFill>
        <p:spPr>
          <a:xfrm>
            <a:off x="2254075" y="2296958"/>
            <a:ext cx="1284300" cy="1314600"/>
          </a:xfrm>
          <a:prstGeom prst="ellipse">
            <a:avLst/>
          </a:prstGeom>
          <a:noFill/>
          <a:ln cap="flat" cmpd="sng" w="76200">
            <a:solidFill>
              <a:srgbClr val="DC7100"/>
            </a:solidFill>
            <a:prstDash val="solid"/>
            <a:round/>
            <a:headEnd len="sm" w="sm" type="none"/>
            <a:tailEnd len="sm" w="sm" type="none"/>
          </a:ln>
        </p:spPr>
      </p:pic>
      <p:pic>
        <p:nvPicPr>
          <p:cNvPr id="1512" name="Google Shape;1512;p159"/>
          <p:cNvPicPr preferRelativeResize="0"/>
          <p:nvPr/>
        </p:nvPicPr>
        <p:blipFill rotWithShape="1">
          <a:blip r:embed="rId10">
            <a:alphaModFix/>
          </a:blip>
          <a:srcRect b="0" l="19289" r="24913" t="15682"/>
          <a:stretch/>
        </p:blipFill>
        <p:spPr>
          <a:xfrm>
            <a:off x="2779575" y="3355300"/>
            <a:ext cx="1236000" cy="1245000"/>
          </a:xfrm>
          <a:prstGeom prst="ellipse">
            <a:avLst/>
          </a:prstGeom>
          <a:noFill/>
          <a:ln cap="flat" cmpd="sng" w="76200">
            <a:solidFill>
              <a:srgbClr val="DC7100"/>
            </a:solidFill>
            <a:prstDash val="solid"/>
            <a:round/>
            <a:headEnd len="sm" w="sm" type="none"/>
            <a:tailEnd len="sm" w="sm" type="none"/>
          </a:ln>
        </p:spPr>
      </p:pic>
      <p:pic>
        <p:nvPicPr>
          <p:cNvPr id="1513" name="Google Shape;1513;p159"/>
          <p:cNvPicPr preferRelativeResize="0"/>
          <p:nvPr/>
        </p:nvPicPr>
        <p:blipFill rotWithShape="1">
          <a:blip r:embed="rId11">
            <a:alphaModFix/>
          </a:blip>
          <a:srcRect b="0" l="1171" r="1181" t="0"/>
          <a:stretch/>
        </p:blipFill>
        <p:spPr>
          <a:xfrm>
            <a:off x="7144788" y="2633675"/>
            <a:ext cx="1158600" cy="11865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pic>
        <p:nvPicPr>
          <p:cNvPr id="1518" name="Google Shape;1518;p160"/>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71" name="Shape 271"/>
        <p:cNvGrpSpPr/>
        <p:nvPr/>
      </p:nvGrpSpPr>
      <p:grpSpPr>
        <a:xfrm>
          <a:off x="0" y="0"/>
          <a:ext cx="0" cy="0"/>
          <a:chOff x="0" y="0"/>
          <a:chExt cx="0" cy="0"/>
        </a:xfrm>
      </p:grpSpPr>
      <p:pic>
        <p:nvPicPr>
          <p:cNvPr id="272" name="Google Shape;272;p48"/>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273" name="Google Shape;273;p48"/>
          <p:cNvSpPr txBox="1"/>
          <p:nvPr>
            <p:ph type="ctrTitle"/>
          </p:nvPr>
        </p:nvSpPr>
        <p:spPr>
          <a:xfrm>
            <a:off x="311700" y="2056350"/>
            <a:ext cx="8520600" cy="1030800"/>
          </a:xfrm>
          <a:prstGeom prst="rect">
            <a:avLst/>
          </a:prstGeom>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Vem?</a:t>
            </a:r>
            <a:endParaRPr sz="5500"/>
          </a:p>
        </p:txBody>
      </p:sp>
      <p:pic>
        <p:nvPicPr>
          <p:cNvPr id="274" name="Google Shape;274;p48"/>
          <p:cNvPicPr preferRelativeResize="0"/>
          <p:nvPr/>
        </p:nvPicPr>
        <p:blipFill rotWithShape="1">
          <a:blip r:embed="rId4">
            <a:alphaModFix/>
          </a:blip>
          <a:srcRect b="0" l="17446" r="17453" t="0"/>
          <a:stretch/>
        </p:blipFill>
        <p:spPr>
          <a:xfrm>
            <a:off x="2195675" y="241400"/>
            <a:ext cx="1158600" cy="1186500"/>
          </a:xfrm>
          <a:prstGeom prst="ellipse">
            <a:avLst/>
          </a:prstGeom>
          <a:noFill/>
          <a:ln cap="flat" cmpd="sng" w="76200">
            <a:solidFill>
              <a:srgbClr val="DC7100"/>
            </a:solidFill>
            <a:prstDash val="solid"/>
            <a:round/>
            <a:headEnd len="sm" w="sm" type="none"/>
            <a:tailEnd len="sm" w="sm" type="none"/>
          </a:ln>
        </p:spPr>
      </p:pic>
      <p:pic>
        <p:nvPicPr>
          <p:cNvPr id="275" name="Google Shape;275;p48"/>
          <p:cNvPicPr preferRelativeResize="0"/>
          <p:nvPr/>
        </p:nvPicPr>
        <p:blipFill rotWithShape="1">
          <a:blip r:embed="rId5">
            <a:alphaModFix/>
          </a:blip>
          <a:srcRect b="0" l="22532" r="22537" t="0"/>
          <a:stretch/>
        </p:blipFill>
        <p:spPr>
          <a:xfrm>
            <a:off x="1209350" y="390750"/>
            <a:ext cx="1158600" cy="1186200"/>
          </a:xfrm>
          <a:prstGeom prst="ellipse">
            <a:avLst/>
          </a:prstGeom>
          <a:noFill/>
          <a:ln cap="flat" cmpd="sng" w="76200">
            <a:solidFill>
              <a:srgbClr val="DC7100"/>
            </a:solidFill>
            <a:prstDash val="solid"/>
            <a:round/>
            <a:headEnd len="sm" w="sm" type="none"/>
            <a:tailEnd len="sm" w="sm" type="none"/>
          </a:ln>
        </p:spPr>
      </p:pic>
      <p:pic>
        <p:nvPicPr>
          <p:cNvPr id="276" name="Google Shape;276;p48"/>
          <p:cNvPicPr preferRelativeResize="0"/>
          <p:nvPr/>
        </p:nvPicPr>
        <p:blipFill rotWithShape="1">
          <a:blip r:embed="rId6">
            <a:alphaModFix/>
          </a:blip>
          <a:srcRect b="7022" l="22908" r="22908" t="7022"/>
          <a:stretch/>
        </p:blipFill>
        <p:spPr>
          <a:xfrm>
            <a:off x="1562426" y="3608991"/>
            <a:ext cx="1236000" cy="1307100"/>
          </a:xfrm>
          <a:prstGeom prst="ellipse">
            <a:avLst/>
          </a:prstGeom>
          <a:noFill/>
          <a:ln cap="flat" cmpd="sng" w="76200">
            <a:solidFill>
              <a:srgbClr val="DC7100"/>
            </a:solidFill>
            <a:prstDash val="solid"/>
            <a:round/>
            <a:headEnd len="sm" w="sm" type="none"/>
            <a:tailEnd len="sm" w="sm" type="none"/>
          </a:ln>
        </p:spPr>
      </p:pic>
      <p:pic>
        <p:nvPicPr>
          <p:cNvPr id="277" name="Google Shape;277;p48"/>
          <p:cNvPicPr preferRelativeResize="0"/>
          <p:nvPr/>
        </p:nvPicPr>
        <p:blipFill rotWithShape="1">
          <a:blip r:embed="rId7">
            <a:alphaModFix/>
          </a:blip>
          <a:srcRect b="10648" l="24636" r="24641" t="10648"/>
          <a:stretch/>
        </p:blipFill>
        <p:spPr>
          <a:xfrm>
            <a:off x="1609200" y="1986288"/>
            <a:ext cx="1284300" cy="1328400"/>
          </a:xfrm>
          <a:prstGeom prst="ellipse">
            <a:avLst/>
          </a:prstGeom>
          <a:noFill/>
          <a:ln cap="flat" cmpd="sng" w="76200">
            <a:solidFill>
              <a:srgbClr val="DC7100"/>
            </a:solidFill>
            <a:prstDash val="solid"/>
            <a:round/>
            <a:headEnd len="sm" w="sm" type="none"/>
            <a:tailEnd len="sm" w="sm" type="none"/>
          </a:ln>
        </p:spPr>
      </p:pic>
      <p:pic>
        <p:nvPicPr>
          <p:cNvPr id="278" name="Google Shape;278;p48"/>
          <p:cNvPicPr preferRelativeResize="0"/>
          <p:nvPr/>
        </p:nvPicPr>
        <p:blipFill rotWithShape="1">
          <a:blip r:embed="rId8">
            <a:alphaModFix/>
          </a:blip>
          <a:srcRect b="10449" l="19388" r="29115" t="10449"/>
          <a:stretch/>
        </p:blipFill>
        <p:spPr>
          <a:xfrm>
            <a:off x="311700" y="3416025"/>
            <a:ext cx="1297500" cy="1328400"/>
          </a:xfrm>
          <a:prstGeom prst="ellipse">
            <a:avLst/>
          </a:prstGeom>
          <a:noFill/>
          <a:ln cap="flat" cmpd="sng" w="76200">
            <a:solidFill>
              <a:srgbClr val="DC7100"/>
            </a:solidFill>
            <a:prstDash val="solid"/>
            <a:round/>
            <a:headEnd len="sm" w="sm" type="none"/>
            <a:tailEnd len="sm" w="sm" type="none"/>
          </a:ln>
        </p:spPr>
      </p:pic>
      <p:pic>
        <p:nvPicPr>
          <p:cNvPr id="279" name="Google Shape;279;p48"/>
          <p:cNvPicPr preferRelativeResize="0"/>
          <p:nvPr/>
        </p:nvPicPr>
        <p:blipFill rotWithShape="1">
          <a:blip r:embed="rId9">
            <a:alphaModFix/>
          </a:blip>
          <a:srcRect b="13641" l="20850" r="27653" t="7275"/>
          <a:stretch/>
        </p:blipFill>
        <p:spPr>
          <a:xfrm>
            <a:off x="524500" y="2345433"/>
            <a:ext cx="1284300" cy="1314600"/>
          </a:xfrm>
          <a:prstGeom prst="ellipse">
            <a:avLst/>
          </a:prstGeom>
          <a:noFill/>
          <a:ln cap="flat" cmpd="sng" w="76200">
            <a:solidFill>
              <a:srgbClr val="DC7100"/>
            </a:solidFill>
            <a:prstDash val="solid"/>
            <a:round/>
            <a:headEnd len="sm" w="sm" type="none"/>
            <a:tailEnd len="sm" w="sm" type="none"/>
          </a:ln>
        </p:spPr>
      </p:pic>
      <p:pic>
        <p:nvPicPr>
          <p:cNvPr id="280" name="Google Shape;280;p48"/>
          <p:cNvPicPr preferRelativeResize="0"/>
          <p:nvPr/>
        </p:nvPicPr>
        <p:blipFill rotWithShape="1">
          <a:blip r:embed="rId10">
            <a:alphaModFix/>
          </a:blip>
          <a:srcRect b="0" l="17430" r="17430" t="0"/>
          <a:stretch/>
        </p:blipFill>
        <p:spPr>
          <a:xfrm>
            <a:off x="5272513" y="433210"/>
            <a:ext cx="1075800" cy="1101300"/>
          </a:xfrm>
          <a:prstGeom prst="ellipse">
            <a:avLst/>
          </a:prstGeom>
          <a:noFill/>
          <a:ln cap="flat" cmpd="sng" w="76200">
            <a:solidFill>
              <a:srgbClr val="DC7100"/>
            </a:solidFill>
            <a:prstDash val="solid"/>
            <a:round/>
            <a:headEnd len="sm" w="sm" type="none"/>
            <a:tailEnd len="sm" w="sm" type="none"/>
          </a:ln>
        </p:spPr>
      </p:pic>
      <p:pic>
        <p:nvPicPr>
          <p:cNvPr id="281" name="Google Shape;281;p48"/>
          <p:cNvPicPr preferRelativeResize="0"/>
          <p:nvPr/>
        </p:nvPicPr>
        <p:blipFill rotWithShape="1">
          <a:blip r:embed="rId11">
            <a:alphaModFix/>
          </a:blip>
          <a:srcRect b="0" l="19289" r="24913" t="15682"/>
          <a:stretch/>
        </p:blipFill>
        <p:spPr>
          <a:xfrm>
            <a:off x="2688850" y="3314700"/>
            <a:ext cx="1236000" cy="1245000"/>
          </a:xfrm>
          <a:prstGeom prst="ellipse">
            <a:avLst/>
          </a:prstGeom>
          <a:noFill/>
          <a:ln cap="flat" cmpd="sng" w="76200">
            <a:solidFill>
              <a:srgbClr val="DC7100"/>
            </a:solidFill>
            <a:prstDash val="solid"/>
            <a:round/>
            <a:headEnd len="sm" w="sm" type="none"/>
            <a:tailEnd len="sm" w="sm" type="none"/>
          </a:ln>
        </p:spPr>
      </p:pic>
      <p:pic>
        <p:nvPicPr>
          <p:cNvPr id="282" name="Google Shape;282;p48"/>
          <p:cNvPicPr preferRelativeResize="0"/>
          <p:nvPr/>
        </p:nvPicPr>
        <p:blipFill rotWithShape="1">
          <a:blip r:embed="rId12">
            <a:alphaModFix/>
          </a:blip>
          <a:srcRect b="0" l="0" r="0" t="0"/>
          <a:stretch/>
        </p:blipFill>
        <p:spPr>
          <a:xfrm>
            <a:off x="6262750" y="416251"/>
            <a:ext cx="1075800" cy="1075800"/>
          </a:xfrm>
          <a:prstGeom prst="ellipse">
            <a:avLst/>
          </a:prstGeom>
          <a:noFill/>
          <a:ln cap="flat" cmpd="sng" w="76200">
            <a:solidFill>
              <a:schemeClr val="dk1"/>
            </a:solidFill>
            <a:prstDash val="solid"/>
            <a:round/>
            <a:headEnd len="sm" w="sm" type="none"/>
            <a:tailEnd len="sm" w="sm" type="none"/>
          </a:ln>
        </p:spPr>
      </p:pic>
      <p:pic>
        <p:nvPicPr>
          <p:cNvPr id="283" name="Google Shape;283;p48"/>
          <p:cNvPicPr preferRelativeResize="0"/>
          <p:nvPr/>
        </p:nvPicPr>
        <p:blipFill rotWithShape="1">
          <a:blip r:embed="rId13">
            <a:alphaModFix/>
          </a:blip>
          <a:srcRect b="0" l="1162" r="1152" t="0"/>
          <a:stretch/>
        </p:blipFill>
        <p:spPr>
          <a:xfrm>
            <a:off x="4904625" y="3529585"/>
            <a:ext cx="1075800" cy="1101300"/>
          </a:xfrm>
          <a:prstGeom prst="ellipse">
            <a:avLst/>
          </a:prstGeom>
          <a:noFill/>
          <a:ln cap="flat" cmpd="sng" w="76200">
            <a:solidFill>
              <a:srgbClr val="DC7100"/>
            </a:solidFill>
            <a:prstDash val="solid"/>
            <a:round/>
            <a:headEnd len="sm" w="sm" type="none"/>
            <a:tailEnd len="sm" w="sm" type="none"/>
          </a:ln>
        </p:spPr>
      </p:pic>
      <p:pic>
        <p:nvPicPr>
          <p:cNvPr id="284" name="Google Shape;284;p48"/>
          <p:cNvPicPr preferRelativeResize="0"/>
          <p:nvPr/>
        </p:nvPicPr>
        <p:blipFill rotWithShape="1">
          <a:blip r:embed="rId14">
            <a:alphaModFix/>
          </a:blip>
          <a:srcRect b="0" l="1162" r="1152" t="0"/>
          <a:stretch/>
        </p:blipFill>
        <p:spPr>
          <a:xfrm>
            <a:off x="5980413" y="3814810"/>
            <a:ext cx="1075800" cy="1101300"/>
          </a:xfrm>
          <a:prstGeom prst="ellipse">
            <a:avLst/>
          </a:prstGeom>
          <a:noFill/>
          <a:ln cap="flat" cmpd="sng" w="76200">
            <a:solidFill>
              <a:srgbClr val="DC7100"/>
            </a:solidFill>
            <a:prstDash val="solid"/>
            <a:round/>
            <a:headEnd len="sm" w="sm" type="none"/>
            <a:tailEnd len="sm" w="sm" type="none"/>
          </a:ln>
        </p:spPr>
      </p:pic>
      <p:pic>
        <p:nvPicPr>
          <p:cNvPr id="285" name="Google Shape;285;p48"/>
          <p:cNvPicPr preferRelativeResize="0"/>
          <p:nvPr/>
        </p:nvPicPr>
        <p:blipFill rotWithShape="1">
          <a:blip r:embed="rId15">
            <a:alphaModFix/>
          </a:blip>
          <a:srcRect b="0" l="17396" r="17396" t="0"/>
          <a:stretch/>
        </p:blipFill>
        <p:spPr>
          <a:xfrm>
            <a:off x="6708663" y="2102785"/>
            <a:ext cx="1075800" cy="1101300"/>
          </a:xfrm>
          <a:prstGeom prst="ellipse">
            <a:avLst/>
          </a:prstGeom>
          <a:noFill/>
          <a:ln cap="flat" cmpd="sng" w="76200">
            <a:solidFill>
              <a:srgbClr val="DC7100"/>
            </a:solidFill>
            <a:prstDash val="solid"/>
            <a:round/>
            <a:headEnd len="sm" w="sm" type="none"/>
            <a:tailEnd len="sm" w="sm" type="none"/>
          </a:ln>
        </p:spPr>
      </p:pic>
      <p:pic>
        <p:nvPicPr>
          <p:cNvPr id="286" name="Google Shape;286;p48"/>
          <p:cNvPicPr preferRelativeResize="0"/>
          <p:nvPr/>
        </p:nvPicPr>
        <p:blipFill rotWithShape="1">
          <a:blip r:embed="rId16">
            <a:alphaModFix/>
          </a:blip>
          <a:srcRect b="0" l="1162" r="1152" t="0"/>
          <a:stretch/>
        </p:blipFill>
        <p:spPr>
          <a:xfrm>
            <a:off x="7704663" y="2452085"/>
            <a:ext cx="1075800" cy="1101300"/>
          </a:xfrm>
          <a:prstGeom prst="ellipse">
            <a:avLst/>
          </a:prstGeom>
          <a:noFill/>
          <a:ln cap="flat" cmpd="sng" w="76200">
            <a:solidFill>
              <a:srgbClr val="DC7100"/>
            </a:solidFill>
            <a:prstDash val="solid"/>
            <a:round/>
            <a:headEnd len="sm" w="sm" type="none"/>
            <a:tailEnd len="sm" w="sm" type="none"/>
          </a:ln>
        </p:spPr>
      </p:pic>
      <p:pic>
        <p:nvPicPr>
          <p:cNvPr id="287" name="Google Shape;287;p48"/>
          <p:cNvPicPr preferRelativeResize="0"/>
          <p:nvPr/>
        </p:nvPicPr>
        <p:blipFill rotWithShape="1">
          <a:blip r:embed="rId17">
            <a:alphaModFix/>
          </a:blip>
          <a:srcRect b="0" l="1171" r="1181" t="0"/>
          <a:stretch/>
        </p:blipFill>
        <p:spPr>
          <a:xfrm>
            <a:off x="3240949" y="195075"/>
            <a:ext cx="1075800" cy="11016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91" name="Shape 291"/>
        <p:cNvGrpSpPr/>
        <p:nvPr/>
      </p:nvGrpSpPr>
      <p:grpSpPr>
        <a:xfrm>
          <a:off x="0" y="0"/>
          <a:ext cx="0" cy="0"/>
          <a:chOff x="0" y="0"/>
          <a:chExt cx="0" cy="0"/>
        </a:xfrm>
      </p:grpSpPr>
      <p:pic>
        <p:nvPicPr>
          <p:cNvPr id="292" name="Google Shape;292;p4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293" name="Google Shape;293;p49"/>
          <p:cNvSpPr txBox="1"/>
          <p:nvPr>
            <p:ph type="ctrTitle"/>
          </p:nvPr>
        </p:nvSpPr>
        <p:spPr>
          <a:xfrm>
            <a:off x="311700" y="2056350"/>
            <a:ext cx="8520600" cy="10308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Hållpunkter</a:t>
            </a:r>
            <a:endParaRPr sz="5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97" name="Shape 297"/>
        <p:cNvGrpSpPr/>
        <p:nvPr/>
      </p:nvGrpSpPr>
      <p:grpSpPr>
        <a:xfrm>
          <a:off x="0" y="0"/>
          <a:ext cx="0" cy="0"/>
          <a:chOff x="0" y="0"/>
          <a:chExt cx="0" cy="0"/>
        </a:xfrm>
      </p:grpSpPr>
      <p:sp>
        <p:nvSpPr>
          <p:cNvPr id="298" name="Google Shape;298;p5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9" name="Google Shape;299;p50"/>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Schema</a:t>
            </a:r>
            <a:endParaRPr b="1" sz="4400">
              <a:solidFill>
                <a:srgbClr val="DC7100"/>
              </a:solidFill>
            </a:endParaRPr>
          </a:p>
        </p:txBody>
      </p:sp>
      <p:pic>
        <p:nvPicPr>
          <p:cNvPr id="300" name="Google Shape;300;p50"/>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01" name="Google Shape;301;p50"/>
          <p:cNvSpPr/>
          <p:nvPr/>
        </p:nvSpPr>
        <p:spPr>
          <a:xfrm>
            <a:off x="824300" y="1769100"/>
            <a:ext cx="20001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50"/>
          <p:cNvSpPr txBox="1"/>
          <p:nvPr/>
        </p:nvSpPr>
        <p:spPr>
          <a:xfrm>
            <a:off x="824300" y="2115950"/>
            <a:ext cx="6313800" cy="285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sv" sz="2000">
                <a:highlight>
                  <a:srgbClr val="FDF8F4"/>
                </a:highlight>
                <a:latin typeface="Franklin Gothic"/>
                <a:ea typeface="Franklin Gothic"/>
                <a:cs typeface="Franklin Gothic"/>
                <a:sym typeface="Franklin Gothic"/>
              </a:rPr>
              <a:t>14:00-14:45 </a:t>
            </a:r>
            <a:r>
              <a:rPr b="1" lang="sv" sz="2000">
                <a:solidFill>
                  <a:schemeClr val="dk2"/>
                </a:solidFill>
                <a:highlight>
                  <a:srgbClr val="FDF8F4"/>
                </a:highlight>
                <a:latin typeface="Franklin Gothic"/>
                <a:ea typeface="Franklin Gothic"/>
                <a:cs typeface="Franklin Gothic"/>
                <a:sym typeface="Franklin Gothic"/>
              </a:rPr>
              <a:t>Pass 1: Omvärldsbevakning</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highlight>
                  <a:srgbClr val="FDF8F4"/>
                </a:highlight>
                <a:latin typeface="Franklin Gothic"/>
                <a:ea typeface="Franklin Gothic"/>
                <a:cs typeface="Franklin Gothic"/>
                <a:sym typeface="Franklin Gothic"/>
              </a:rPr>
              <a:t>14:45-15:15 </a:t>
            </a:r>
            <a:r>
              <a:rPr b="1" lang="sv" sz="2000">
                <a:solidFill>
                  <a:schemeClr val="dk2"/>
                </a:solidFill>
                <a:highlight>
                  <a:srgbClr val="FDF8F4"/>
                </a:highlight>
                <a:latin typeface="Franklin Gothic"/>
                <a:ea typeface="Franklin Gothic"/>
                <a:cs typeface="Franklin Gothic"/>
                <a:sym typeface="Franklin Gothic"/>
              </a:rPr>
              <a:t>Pass 2: SFS ekonomi</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latin typeface="Franklin Gothic"/>
                <a:ea typeface="Franklin Gothic"/>
                <a:cs typeface="Franklin Gothic"/>
                <a:sym typeface="Franklin Gothic"/>
              </a:rPr>
              <a:t>15:15-15:30 </a:t>
            </a:r>
            <a:r>
              <a:rPr b="1" lang="sv" sz="2000">
                <a:solidFill>
                  <a:schemeClr val="dk2"/>
                </a:solidFill>
                <a:highlight>
                  <a:srgbClr val="FDF8F4"/>
                </a:highlight>
                <a:latin typeface="Franklin Gothic"/>
                <a:ea typeface="Franklin Gothic"/>
                <a:cs typeface="Franklin Gothic"/>
                <a:sym typeface="Franklin Gothic"/>
              </a:rPr>
              <a:t>Fika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latin typeface="Franklin Gothic"/>
                <a:ea typeface="Franklin Gothic"/>
                <a:cs typeface="Franklin Gothic"/>
                <a:sym typeface="Franklin Gothic"/>
              </a:rPr>
              <a:t>15:30-16:15 </a:t>
            </a:r>
            <a:r>
              <a:rPr b="1" lang="sv" sz="2000">
                <a:solidFill>
                  <a:schemeClr val="dk2"/>
                </a:solidFill>
                <a:highlight>
                  <a:srgbClr val="FDF8F4"/>
                </a:highlight>
                <a:latin typeface="Franklin Gothic"/>
                <a:ea typeface="Franklin Gothic"/>
                <a:cs typeface="Franklin Gothic"/>
                <a:sym typeface="Franklin Gothic"/>
              </a:rPr>
              <a:t>Pass 3: Att vara politisk utan partipolitik</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800"/>
              </a:spcAft>
              <a:buNone/>
            </a:pPr>
            <a:r>
              <a:t/>
            </a:r>
            <a:endParaRPr b="1" sz="2000">
              <a:solidFill>
                <a:schemeClr val="dk2"/>
              </a:solidFill>
              <a:highlight>
                <a:srgbClr val="FDF8F4"/>
              </a:highlight>
              <a:latin typeface="Franklin Gothic"/>
              <a:ea typeface="Franklin Gothic"/>
              <a:cs typeface="Franklin Gothic"/>
              <a:sym typeface="Franklin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06" name="Shape 306"/>
        <p:cNvGrpSpPr/>
        <p:nvPr/>
      </p:nvGrpSpPr>
      <p:grpSpPr>
        <a:xfrm>
          <a:off x="0" y="0"/>
          <a:ext cx="0" cy="0"/>
          <a:chOff x="0" y="0"/>
          <a:chExt cx="0" cy="0"/>
        </a:xfrm>
      </p:grpSpPr>
      <p:sp>
        <p:nvSpPr>
          <p:cNvPr id="307" name="Google Shape;307;p5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8" name="Google Shape;308;p51"/>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Schema</a:t>
            </a:r>
            <a:endParaRPr b="1" sz="4400">
              <a:solidFill>
                <a:srgbClr val="DC7100"/>
              </a:solidFill>
            </a:endParaRPr>
          </a:p>
        </p:txBody>
      </p:sp>
      <p:pic>
        <p:nvPicPr>
          <p:cNvPr id="309" name="Google Shape;309;p5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10" name="Google Shape;310;p51"/>
          <p:cNvSpPr/>
          <p:nvPr/>
        </p:nvSpPr>
        <p:spPr>
          <a:xfrm>
            <a:off x="824300" y="1769100"/>
            <a:ext cx="20001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1"/>
          <p:cNvSpPr txBox="1"/>
          <p:nvPr/>
        </p:nvSpPr>
        <p:spPr>
          <a:xfrm>
            <a:off x="824300" y="2115950"/>
            <a:ext cx="6313800" cy="33246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sv" sz="2000">
                <a:solidFill>
                  <a:schemeClr val="dk2"/>
                </a:solidFill>
                <a:highlight>
                  <a:srgbClr val="FDF8F4"/>
                </a:highlight>
                <a:latin typeface="Franklin Gothic"/>
                <a:ea typeface="Franklin Gothic"/>
                <a:cs typeface="Franklin Gothic"/>
                <a:sym typeface="Franklin Gothic"/>
              </a:rPr>
              <a:t>16:15-16:30</a:t>
            </a:r>
            <a:r>
              <a:rPr lang="sv" sz="2000">
                <a:highlight>
                  <a:srgbClr val="FDF8F4"/>
                </a:highlight>
                <a:latin typeface="Franklin Gothic"/>
                <a:ea typeface="Franklin Gothic"/>
                <a:cs typeface="Franklin Gothic"/>
                <a:sym typeface="Franklin Gothic"/>
              </a:rPr>
              <a:t> </a:t>
            </a:r>
            <a:r>
              <a:rPr b="1" lang="sv" sz="2000">
                <a:solidFill>
                  <a:schemeClr val="dk2"/>
                </a:solidFill>
                <a:highlight>
                  <a:srgbClr val="FDF8F4"/>
                </a:highlight>
                <a:latin typeface="Franklin Gothic"/>
                <a:ea typeface="Franklin Gothic"/>
                <a:cs typeface="Franklin Gothic"/>
                <a:sym typeface="Franklin Gothic"/>
              </a:rPr>
              <a:t>Paus</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latin typeface="Franklin Gothic"/>
                <a:ea typeface="Franklin Gothic"/>
                <a:cs typeface="Franklin Gothic"/>
                <a:sym typeface="Franklin Gothic"/>
              </a:rPr>
              <a:t>16:30-17:15</a:t>
            </a:r>
            <a:r>
              <a:rPr lang="sv" sz="2000">
                <a:highlight>
                  <a:srgbClr val="FDF8F4"/>
                </a:highlight>
                <a:latin typeface="Franklin Gothic"/>
                <a:ea typeface="Franklin Gothic"/>
                <a:cs typeface="Franklin Gothic"/>
                <a:sym typeface="Franklin Gothic"/>
              </a:rPr>
              <a:t> </a:t>
            </a:r>
            <a:r>
              <a:rPr b="1" lang="sv" sz="2000">
                <a:solidFill>
                  <a:schemeClr val="dk2"/>
                </a:solidFill>
                <a:highlight>
                  <a:srgbClr val="FDF8F4"/>
                </a:highlight>
                <a:latin typeface="Franklin Gothic"/>
                <a:ea typeface="Franklin Gothic"/>
                <a:cs typeface="Franklin Gothic"/>
                <a:sym typeface="Franklin Gothic"/>
              </a:rPr>
              <a:t>Pass 3: Hur ska vi jobba tillsammans</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latin typeface="Franklin Gothic"/>
                <a:ea typeface="Franklin Gothic"/>
                <a:cs typeface="Franklin Gothic"/>
                <a:sym typeface="Franklin Gothic"/>
              </a:rPr>
              <a:t>17:15-17:20 </a:t>
            </a:r>
            <a:r>
              <a:rPr b="1" lang="sv" sz="2000">
                <a:solidFill>
                  <a:schemeClr val="dk2"/>
                </a:solidFill>
                <a:highlight>
                  <a:srgbClr val="FDF8F4"/>
                </a:highlight>
                <a:latin typeface="Franklin Gothic"/>
                <a:ea typeface="Franklin Gothic"/>
                <a:cs typeface="Franklin Gothic"/>
                <a:sym typeface="Franklin Gothic"/>
              </a:rPr>
              <a:t>Uppsamling och avslut</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highlight>
                  <a:srgbClr val="FDF8F4"/>
                </a:highlight>
                <a:latin typeface="Franklin Gothic"/>
                <a:ea typeface="Franklin Gothic"/>
                <a:cs typeface="Franklin Gothic"/>
                <a:sym typeface="Franklin Gothic"/>
              </a:rPr>
              <a:t>17:20-18:00 </a:t>
            </a:r>
            <a:r>
              <a:rPr b="1" lang="sv" sz="2000">
                <a:highlight>
                  <a:srgbClr val="FDF8F4"/>
                </a:highlight>
                <a:latin typeface="Franklin Gothic"/>
                <a:ea typeface="Franklin Gothic"/>
                <a:cs typeface="Franklin Gothic"/>
                <a:sym typeface="Franklin Gothic"/>
              </a:rPr>
              <a:t>Paustid </a:t>
            </a:r>
            <a:endParaRPr b="1" sz="2000">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latin typeface="Franklin Gothic"/>
                <a:ea typeface="Franklin Gothic"/>
                <a:cs typeface="Franklin Gothic"/>
                <a:sym typeface="Franklin Gothic"/>
              </a:rPr>
              <a:t>18:00-21:30 </a:t>
            </a:r>
            <a:r>
              <a:rPr b="1" lang="sv" sz="2000">
                <a:solidFill>
                  <a:schemeClr val="dk2"/>
                </a:solidFill>
                <a:highlight>
                  <a:srgbClr val="FDF8F4"/>
                </a:highlight>
                <a:latin typeface="Franklin Gothic"/>
                <a:ea typeface="Franklin Gothic"/>
                <a:cs typeface="Franklin Gothic"/>
                <a:sym typeface="Franklin Gothic"/>
              </a:rPr>
              <a:t>Middag i kårhuset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800"/>
              </a:spcAft>
              <a:buNone/>
            </a:pPr>
            <a:r>
              <a:t/>
            </a:r>
            <a:endParaRPr b="1" sz="2000">
              <a:solidFill>
                <a:schemeClr val="dk2"/>
              </a:solidFill>
              <a:highlight>
                <a:srgbClr val="FDF8F4"/>
              </a:highlight>
              <a:latin typeface="Franklin Gothic"/>
              <a:ea typeface="Franklin Gothic"/>
              <a:cs typeface="Franklin Gothic"/>
              <a:sym typeface="Franklin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15" name="Shape 315"/>
        <p:cNvGrpSpPr/>
        <p:nvPr/>
      </p:nvGrpSpPr>
      <p:grpSpPr>
        <a:xfrm>
          <a:off x="0" y="0"/>
          <a:ext cx="0" cy="0"/>
          <a:chOff x="0" y="0"/>
          <a:chExt cx="0" cy="0"/>
        </a:xfrm>
      </p:grpSpPr>
      <p:sp>
        <p:nvSpPr>
          <p:cNvPr id="316" name="Google Shape;316;p5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17" name="Google Shape;317;p52"/>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318" name="Google Shape;318;p52"/>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2"/>
          <p:cNvSpPr txBox="1"/>
          <p:nvPr>
            <p:ph type="ctrTitle"/>
          </p:nvPr>
        </p:nvSpPr>
        <p:spPr>
          <a:xfrm>
            <a:off x="249508" y="9147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Pass 1: Lägesbild och omvärldsbevakning</a:t>
            </a:r>
            <a:endParaRPr sz="5500">
              <a:solidFill>
                <a:schemeClr val="lt1"/>
              </a:solidFill>
            </a:endParaRPr>
          </a:p>
        </p:txBody>
      </p:sp>
      <p:pic>
        <p:nvPicPr>
          <p:cNvPr id="320" name="Google Shape;320;p52"/>
          <p:cNvPicPr preferRelativeResize="0"/>
          <p:nvPr/>
        </p:nvPicPr>
        <p:blipFill rotWithShape="1">
          <a:blip r:embed="rId4">
            <a:alphaModFix/>
          </a:blip>
          <a:srcRect b="9697" l="23239" r="23239" t="9689"/>
          <a:stretch/>
        </p:blipFill>
        <p:spPr>
          <a:xfrm>
            <a:off x="4619350" y="2238450"/>
            <a:ext cx="2023200" cy="2030700"/>
          </a:xfrm>
          <a:prstGeom prst="ellipse">
            <a:avLst/>
          </a:prstGeom>
          <a:noFill/>
          <a:ln cap="flat" cmpd="sng" w="76200">
            <a:solidFill>
              <a:srgbClr val="DC7100"/>
            </a:solidFill>
            <a:prstDash val="solid"/>
            <a:round/>
            <a:headEnd len="sm" w="sm" type="none"/>
            <a:tailEnd len="sm" w="sm" type="none"/>
          </a:ln>
        </p:spPr>
      </p:pic>
      <p:sp>
        <p:nvSpPr>
          <p:cNvPr id="321" name="Google Shape;321;p52"/>
          <p:cNvSpPr txBox="1"/>
          <p:nvPr>
            <p:ph idx="4294967295" type="title"/>
          </p:nvPr>
        </p:nvSpPr>
        <p:spPr>
          <a:xfrm>
            <a:off x="167550"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Rasmus Lindstedt</a:t>
            </a:r>
            <a:endParaRPr sz="2000">
              <a:solidFill>
                <a:srgbClr val="DC7100"/>
              </a:solidFill>
            </a:endParaRPr>
          </a:p>
          <a:p>
            <a:pPr indent="0" lvl="0" marL="0" rtl="0" algn="ctr">
              <a:spcBef>
                <a:spcPts val="0"/>
              </a:spcBef>
              <a:spcAft>
                <a:spcPts val="0"/>
              </a:spcAft>
              <a:buNone/>
            </a:pPr>
            <a:r>
              <a:rPr lang="sv" sz="1300">
                <a:solidFill>
                  <a:schemeClr val="dk2"/>
                </a:solidFill>
              </a:rPr>
              <a:t>Ordförande</a:t>
            </a:r>
            <a:endParaRPr b="1" sz="2000">
              <a:solidFill>
                <a:srgbClr val="DC7100"/>
              </a:solidFill>
              <a:latin typeface="Franklin Gothic"/>
              <a:ea typeface="Franklin Gothic"/>
              <a:cs typeface="Franklin Gothic"/>
              <a:sym typeface="Franklin Gothic"/>
            </a:endParaRPr>
          </a:p>
        </p:txBody>
      </p:sp>
      <p:sp>
        <p:nvSpPr>
          <p:cNvPr id="322" name="Google Shape;322;p52"/>
          <p:cNvSpPr txBox="1"/>
          <p:nvPr>
            <p:ph idx="4294967295" type="title"/>
          </p:nvPr>
        </p:nvSpPr>
        <p:spPr>
          <a:xfrm>
            <a:off x="6503575"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pic>
        <p:nvPicPr>
          <p:cNvPr id="323" name="Google Shape;323;p52"/>
          <p:cNvPicPr preferRelativeResize="0"/>
          <p:nvPr/>
        </p:nvPicPr>
        <p:blipFill rotWithShape="1">
          <a:blip r:embed="rId5">
            <a:alphaModFix/>
          </a:blip>
          <a:srcRect b="0" l="21894" r="21894" t="11221"/>
          <a:stretch/>
        </p:blipFill>
        <p:spPr>
          <a:xfrm>
            <a:off x="2338050" y="2227500"/>
            <a:ext cx="1950300" cy="20526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27" name="Shape 327"/>
        <p:cNvGrpSpPr/>
        <p:nvPr/>
      </p:nvGrpSpPr>
      <p:grpSpPr>
        <a:xfrm>
          <a:off x="0" y="0"/>
          <a:ext cx="0" cy="0"/>
          <a:chOff x="0" y="0"/>
          <a:chExt cx="0" cy="0"/>
        </a:xfrm>
      </p:grpSpPr>
      <p:sp>
        <p:nvSpPr>
          <p:cNvPr id="328" name="Google Shape;328;p53"/>
          <p:cNvSpPr txBox="1"/>
          <p:nvPr>
            <p:ph idx="1" type="subTitle"/>
          </p:nvPr>
        </p:nvSpPr>
        <p:spPr>
          <a:xfrm>
            <a:off x="656925" y="4591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700">
                <a:solidFill>
                  <a:srgbClr val="DC7100"/>
                </a:solidFill>
              </a:rPr>
              <a:t>Det här kommer vi prata om</a:t>
            </a:r>
            <a:endParaRPr b="1" sz="3700">
              <a:solidFill>
                <a:srgbClr val="DC7100"/>
              </a:solidFill>
            </a:endParaRPr>
          </a:p>
        </p:txBody>
      </p:sp>
      <p:pic>
        <p:nvPicPr>
          <p:cNvPr id="329" name="Google Shape;329;p5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30" name="Google Shape;330;p53"/>
          <p:cNvSpPr/>
          <p:nvPr/>
        </p:nvSpPr>
        <p:spPr>
          <a:xfrm>
            <a:off x="743600" y="1169300"/>
            <a:ext cx="5663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3"/>
          <p:cNvSpPr txBox="1"/>
          <p:nvPr/>
        </p:nvSpPr>
        <p:spPr>
          <a:xfrm>
            <a:off x="1320700" y="1739600"/>
            <a:ext cx="2694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sv" sz="2300">
                <a:solidFill>
                  <a:schemeClr val="dk2"/>
                </a:solidFill>
                <a:latin typeface="Franklin Gothic"/>
                <a:ea typeface="Franklin Gothic"/>
                <a:cs typeface="Franklin Gothic"/>
                <a:sym typeface="Franklin Gothic"/>
              </a:rPr>
              <a:t>Omvärldsbevakning</a:t>
            </a:r>
            <a:endParaRPr b="1" sz="2300">
              <a:latin typeface="Franklin Gothic"/>
              <a:ea typeface="Franklin Gothic"/>
              <a:cs typeface="Franklin Gothic"/>
              <a:sym typeface="Franklin Gothic"/>
            </a:endParaRPr>
          </a:p>
        </p:txBody>
      </p:sp>
      <p:sp>
        <p:nvSpPr>
          <p:cNvPr id="332" name="Google Shape;332;p53"/>
          <p:cNvSpPr/>
          <p:nvPr/>
        </p:nvSpPr>
        <p:spPr>
          <a:xfrm>
            <a:off x="593827" y="167419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3"/>
          <p:cNvSpPr/>
          <p:nvPr/>
        </p:nvSpPr>
        <p:spPr>
          <a:xfrm>
            <a:off x="4711052" y="159334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3"/>
          <p:cNvSpPr txBox="1"/>
          <p:nvPr/>
        </p:nvSpPr>
        <p:spPr>
          <a:xfrm>
            <a:off x="4750350" y="151250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2</a:t>
            </a:r>
            <a:endParaRPr b="1" sz="4200">
              <a:solidFill>
                <a:srgbClr val="FFFFFF"/>
              </a:solidFill>
              <a:latin typeface="Franklin Gothic"/>
              <a:ea typeface="Franklin Gothic"/>
              <a:cs typeface="Franklin Gothic"/>
              <a:sym typeface="Franklin Gothic"/>
            </a:endParaRPr>
          </a:p>
        </p:txBody>
      </p:sp>
      <p:sp>
        <p:nvSpPr>
          <p:cNvPr id="335" name="Google Shape;335;p53"/>
          <p:cNvSpPr/>
          <p:nvPr/>
        </p:nvSpPr>
        <p:spPr>
          <a:xfrm>
            <a:off x="593827" y="3512298"/>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3"/>
          <p:cNvSpPr txBox="1"/>
          <p:nvPr/>
        </p:nvSpPr>
        <p:spPr>
          <a:xfrm>
            <a:off x="633125" y="15933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1</a:t>
            </a:r>
            <a:endParaRPr b="1" sz="4200">
              <a:solidFill>
                <a:srgbClr val="FFFFFF"/>
              </a:solidFill>
              <a:latin typeface="Franklin Gothic"/>
              <a:ea typeface="Franklin Gothic"/>
              <a:cs typeface="Franklin Gothic"/>
              <a:sym typeface="Franklin Gothic"/>
            </a:endParaRPr>
          </a:p>
        </p:txBody>
      </p:sp>
      <p:sp>
        <p:nvSpPr>
          <p:cNvPr id="337" name="Google Shape;337;p53"/>
          <p:cNvSpPr txBox="1"/>
          <p:nvPr/>
        </p:nvSpPr>
        <p:spPr>
          <a:xfrm>
            <a:off x="633125" y="34314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3</a:t>
            </a:r>
            <a:endParaRPr b="1" sz="4200">
              <a:solidFill>
                <a:srgbClr val="FFFFFF"/>
              </a:solidFill>
              <a:latin typeface="Franklin Gothic"/>
              <a:ea typeface="Franklin Gothic"/>
              <a:cs typeface="Franklin Gothic"/>
              <a:sym typeface="Franklin Gothic"/>
            </a:endParaRPr>
          </a:p>
        </p:txBody>
      </p:sp>
      <p:sp>
        <p:nvSpPr>
          <p:cNvPr id="338" name="Google Shape;338;p53"/>
          <p:cNvSpPr txBox="1"/>
          <p:nvPr/>
        </p:nvSpPr>
        <p:spPr>
          <a:xfrm>
            <a:off x="5552875" y="1739600"/>
            <a:ext cx="2694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Vad gör SFS?</a:t>
            </a:r>
            <a:endParaRPr b="1" sz="2300">
              <a:latin typeface="Franklin Gothic"/>
              <a:ea typeface="Franklin Gothic"/>
              <a:cs typeface="Franklin Gothic"/>
              <a:sym typeface="Franklin Gothic"/>
            </a:endParaRPr>
          </a:p>
        </p:txBody>
      </p:sp>
      <p:sp>
        <p:nvSpPr>
          <p:cNvPr id="339" name="Google Shape;339;p53"/>
          <p:cNvSpPr txBox="1"/>
          <p:nvPr/>
        </p:nvSpPr>
        <p:spPr>
          <a:xfrm>
            <a:off x="1320700" y="3577700"/>
            <a:ext cx="2694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solidFill>
                  <a:schemeClr val="dk2"/>
                </a:solidFill>
                <a:latin typeface="Franklin Gothic"/>
                <a:ea typeface="Franklin Gothic"/>
                <a:cs typeface="Franklin Gothic"/>
                <a:sym typeface="Franklin Gothic"/>
              </a:rPr>
              <a:t>Frågor</a:t>
            </a:r>
            <a:endParaRPr b="1" sz="2300">
              <a:latin typeface="Franklin Gothic"/>
              <a:ea typeface="Franklin Gothic"/>
              <a:cs typeface="Franklin Gothic"/>
              <a:sym typeface="Franklin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43" name="Shape 343"/>
        <p:cNvGrpSpPr/>
        <p:nvPr/>
      </p:nvGrpSpPr>
      <p:grpSpPr>
        <a:xfrm>
          <a:off x="0" y="0"/>
          <a:ext cx="0" cy="0"/>
          <a:chOff x="0" y="0"/>
          <a:chExt cx="0" cy="0"/>
        </a:xfrm>
      </p:grpSpPr>
      <p:pic>
        <p:nvPicPr>
          <p:cNvPr id="344" name="Google Shape;344;p54"/>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
        <p:nvSpPr>
          <p:cNvPr id="345" name="Google Shape;345;p54"/>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46" name="Google Shape;346;p54"/>
          <p:cNvSpPr txBox="1"/>
          <p:nvPr>
            <p:ph idx="1" type="subTitle"/>
          </p:nvPr>
        </p:nvSpPr>
        <p:spPr>
          <a:xfrm>
            <a:off x="311700" y="1937750"/>
            <a:ext cx="8520600" cy="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sv" sz="6500">
                <a:solidFill>
                  <a:schemeClr val="dk1"/>
                </a:solidFill>
                <a:highlight>
                  <a:srgbClr val="FDF8F4"/>
                </a:highlight>
              </a:rPr>
              <a:t>Omvärldsbevakning</a:t>
            </a:r>
            <a:r>
              <a:rPr b="1" lang="sv" sz="6500">
                <a:solidFill>
                  <a:schemeClr val="dk1"/>
                </a:solidFill>
                <a:highlight>
                  <a:srgbClr val="FDF8F4"/>
                </a:highlight>
              </a:rPr>
              <a:t> </a:t>
            </a:r>
            <a:endParaRPr b="1" sz="6500">
              <a:solidFill>
                <a:schemeClr val="dk1"/>
              </a:solidFill>
              <a:highlight>
                <a:srgbClr val="FDF8F4"/>
              </a:highlight>
            </a:endParaRPr>
          </a:p>
          <a:p>
            <a:pPr indent="0" lvl="0" marL="0" rtl="0" algn="ctr">
              <a:spcBef>
                <a:spcPts val="0"/>
              </a:spcBef>
              <a:spcAft>
                <a:spcPts val="0"/>
              </a:spcAft>
              <a:buNone/>
            </a:pPr>
            <a:r>
              <a:t/>
            </a:r>
            <a:endParaRPr b="1" sz="4900">
              <a:solidFill>
                <a:schemeClr val="dk1"/>
              </a:solidFill>
              <a:highlight>
                <a:srgbClr val="FDF8F4"/>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67" name="Shape 167"/>
        <p:cNvGrpSpPr/>
        <p:nvPr/>
      </p:nvGrpSpPr>
      <p:grpSpPr>
        <a:xfrm>
          <a:off x="0" y="0"/>
          <a:ext cx="0" cy="0"/>
          <a:chOff x="0" y="0"/>
          <a:chExt cx="0" cy="0"/>
        </a:xfrm>
      </p:grpSpPr>
      <p:sp>
        <p:nvSpPr>
          <p:cNvPr id="168" name="Google Shape;168;p37"/>
          <p:cNvSpPr/>
          <p:nvPr/>
        </p:nvSpPr>
        <p:spPr>
          <a:xfrm>
            <a:off x="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7"/>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Välkomstceremoni</a:t>
            </a:r>
            <a:endParaRPr b="1" i="1" sz="5500">
              <a:solidFill>
                <a:schemeClr val="lt1"/>
              </a:solidFill>
              <a:latin typeface="Franklin Gothic"/>
              <a:ea typeface="Franklin Gothic"/>
              <a:cs typeface="Franklin Gothic"/>
              <a:sym typeface="Franklin Gothic"/>
            </a:endParaRPr>
          </a:p>
        </p:txBody>
      </p:sp>
      <p:sp>
        <p:nvSpPr>
          <p:cNvPr id="170" name="Google Shape;170;p37"/>
          <p:cNvSpPr txBox="1"/>
          <p:nvPr>
            <p:ph idx="4294967295" type="title"/>
          </p:nvPr>
        </p:nvSpPr>
        <p:spPr>
          <a:xfrm>
            <a:off x="3348726" y="3568907"/>
            <a:ext cx="25554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Rasmus Lindstedt</a:t>
            </a:r>
            <a:endParaRPr sz="2000">
              <a:solidFill>
                <a:srgbClr val="DC7100"/>
              </a:solidFill>
            </a:endParaRPr>
          </a:p>
          <a:p>
            <a:pPr indent="0" lvl="0" marL="0" rtl="0" algn="ctr">
              <a:spcBef>
                <a:spcPts val="0"/>
              </a:spcBef>
              <a:spcAft>
                <a:spcPts val="0"/>
              </a:spcAft>
              <a:buNone/>
            </a:pPr>
            <a:r>
              <a:rPr lang="sv" sz="1300">
                <a:solidFill>
                  <a:schemeClr val="dk2"/>
                </a:solidFill>
              </a:rPr>
              <a:t>O</a:t>
            </a:r>
            <a:r>
              <a:rPr b="1" lang="sv" sz="1300">
                <a:solidFill>
                  <a:schemeClr val="dk2"/>
                </a:solidFill>
                <a:latin typeface="Franklin Gothic"/>
                <a:ea typeface="Franklin Gothic"/>
                <a:cs typeface="Franklin Gothic"/>
                <a:sym typeface="Franklin Gothic"/>
              </a:rPr>
              <a:t>rdförande</a:t>
            </a:r>
            <a:endParaRPr b="1" sz="2000">
              <a:solidFill>
                <a:srgbClr val="DC7100"/>
              </a:solidFill>
              <a:latin typeface="Franklin Gothic"/>
              <a:ea typeface="Franklin Gothic"/>
              <a:cs typeface="Franklin Gothic"/>
              <a:sym typeface="Franklin Gothic"/>
            </a:endParaRPr>
          </a:p>
        </p:txBody>
      </p:sp>
      <p:pic>
        <p:nvPicPr>
          <p:cNvPr id="171" name="Google Shape;171;p37"/>
          <p:cNvPicPr preferRelativeResize="0"/>
          <p:nvPr/>
        </p:nvPicPr>
        <p:blipFill rotWithShape="1">
          <a:blip r:embed="rId3">
            <a:alphaModFix/>
          </a:blip>
          <a:srcRect b="37849" l="12070" r="12062" t="0"/>
          <a:stretch/>
        </p:blipFill>
        <p:spPr>
          <a:xfrm>
            <a:off x="3685200" y="1655125"/>
            <a:ext cx="1773600" cy="1816200"/>
          </a:xfrm>
          <a:prstGeom prst="ellipse">
            <a:avLst/>
          </a:prstGeom>
          <a:noFill/>
          <a:ln cap="flat" cmpd="sng" w="76200">
            <a:solidFill>
              <a:srgbClr val="DC7100"/>
            </a:solidFill>
            <a:prstDash val="solid"/>
            <a:round/>
            <a:headEnd len="sm" w="sm" type="none"/>
            <a:tailEnd len="sm" w="sm" type="none"/>
          </a:ln>
        </p:spPr>
      </p:pic>
      <p:pic>
        <p:nvPicPr>
          <p:cNvPr id="172" name="Google Shape;172;p37"/>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50" name="Shape 350"/>
        <p:cNvGrpSpPr/>
        <p:nvPr/>
      </p:nvGrpSpPr>
      <p:grpSpPr>
        <a:xfrm>
          <a:off x="0" y="0"/>
          <a:ext cx="0" cy="0"/>
          <a:chOff x="0" y="0"/>
          <a:chExt cx="0" cy="0"/>
        </a:xfrm>
      </p:grpSpPr>
      <p:sp>
        <p:nvSpPr>
          <p:cNvPr id="351" name="Google Shape;351;p5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2" name="Google Shape;352;p55"/>
          <p:cNvSpPr txBox="1"/>
          <p:nvPr>
            <p:ph idx="1" type="subTitle"/>
          </p:nvPr>
        </p:nvSpPr>
        <p:spPr>
          <a:xfrm>
            <a:off x="46485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Omvärlden</a:t>
            </a:r>
            <a:endParaRPr b="1" sz="4400">
              <a:solidFill>
                <a:srgbClr val="DC7100"/>
              </a:solidFill>
            </a:endParaRPr>
          </a:p>
        </p:txBody>
      </p:sp>
      <p:pic>
        <p:nvPicPr>
          <p:cNvPr id="353" name="Google Shape;353;p55"/>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54" name="Google Shape;354;p55"/>
          <p:cNvSpPr/>
          <p:nvPr/>
        </p:nvSpPr>
        <p:spPr>
          <a:xfrm>
            <a:off x="541675" y="1368900"/>
            <a:ext cx="2670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5"/>
          <p:cNvSpPr txBox="1"/>
          <p:nvPr/>
        </p:nvSpPr>
        <p:spPr>
          <a:xfrm>
            <a:off x="824300" y="1630250"/>
            <a:ext cx="6882600" cy="1723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Politikens fokus</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Lag &amp; ordning</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Försvar</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Ministerbyte</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Val 2026</a:t>
            </a:r>
            <a:endParaRPr sz="2000">
              <a:solidFill>
                <a:schemeClr val="dk2"/>
              </a:solidFill>
              <a:latin typeface="Franklin Gothic"/>
              <a:ea typeface="Franklin Gothic"/>
              <a:cs typeface="Franklin Gothic"/>
              <a:sym typeface="Franklin Gothic"/>
            </a:endParaRPr>
          </a:p>
        </p:txBody>
      </p:sp>
      <p:pic>
        <p:nvPicPr>
          <p:cNvPr id="356" name="Google Shape;356;p55"/>
          <p:cNvPicPr preferRelativeResize="0"/>
          <p:nvPr/>
        </p:nvPicPr>
        <p:blipFill>
          <a:blip r:embed="rId4">
            <a:alphaModFix/>
          </a:blip>
          <a:stretch>
            <a:fillRect/>
          </a:stretch>
        </p:blipFill>
        <p:spPr>
          <a:xfrm>
            <a:off x="4768550" y="1512125"/>
            <a:ext cx="4000225" cy="21192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60" name="Shape 360"/>
        <p:cNvGrpSpPr/>
        <p:nvPr/>
      </p:nvGrpSpPr>
      <p:grpSpPr>
        <a:xfrm>
          <a:off x="0" y="0"/>
          <a:ext cx="0" cy="0"/>
          <a:chOff x="0" y="0"/>
          <a:chExt cx="0" cy="0"/>
        </a:xfrm>
      </p:grpSpPr>
      <p:sp>
        <p:nvSpPr>
          <p:cNvPr id="361" name="Google Shape;361;p5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2" name="Google Shape;362;p56"/>
          <p:cNvSpPr txBox="1"/>
          <p:nvPr>
            <p:ph idx="1" type="subTitle"/>
          </p:nvPr>
        </p:nvSpPr>
        <p:spPr>
          <a:xfrm>
            <a:off x="46485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Fokus framåt</a:t>
            </a:r>
            <a:endParaRPr b="1" sz="4400">
              <a:solidFill>
                <a:srgbClr val="DC7100"/>
              </a:solidFill>
            </a:endParaRPr>
          </a:p>
        </p:txBody>
      </p:sp>
      <p:pic>
        <p:nvPicPr>
          <p:cNvPr id="363" name="Google Shape;363;p5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64" name="Google Shape;364;p56"/>
          <p:cNvSpPr/>
          <p:nvPr/>
        </p:nvSpPr>
        <p:spPr>
          <a:xfrm>
            <a:off x="541675" y="1368900"/>
            <a:ext cx="3230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6"/>
          <p:cNvSpPr txBox="1"/>
          <p:nvPr/>
        </p:nvSpPr>
        <p:spPr>
          <a:xfrm>
            <a:off x="824300" y="1630250"/>
            <a:ext cx="6882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pic>
        <p:nvPicPr>
          <p:cNvPr id="366" name="Google Shape;366;p56"/>
          <p:cNvPicPr preferRelativeResize="0"/>
          <p:nvPr/>
        </p:nvPicPr>
        <p:blipFill rotWithShape="1">
          <a:blip r:embed="rId4">
            <a:alphaModFix/>
          </a:blip>
          <a:srcRect b="16673" l="0" r="0" t="0"/>
          <a:stretch/>
        </p:blipFill>
        <p:spPr>
          <a:xfrm>
            <a:off x="1983038" y="1550075"/>
            <a:ext cx="5484224" cy="3234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70" name="Shape 370"/>
        <p:cNvGrpSpPr/>
        <p:nvPr/>
      </p:nvGrpSpPr>
      <p:grpSpPr>
        <a:xfrm>
          <a:off x="0" y="0"/>
          <a:ext cx="0" cy="0"/>
          <a:chOff x="0" y="0"/>
          <a:chExt cx="0" cy="0"/>
        </a:xfrm>
      </p:grpSpPr>
      <p:sp>
        <p:nvSpPr>
          <p:cNvPr id="371" name="Google Shape;371;p5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72" name="Google Shape;372;p57"/>
          <p:cNvSpPr txBox="1"/>
          <p:nvPr>
            <p:ph idx="1" type="subTitle"/>
          </p:nvPr>
        </p:nvSpPr>
        <p:spPr>
          <a:xfrm>
            <a:off x="46485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Budgetpropositionen 2025</a:t>
            </a:r>
            <a:endParaRPr b="1" sz="4400">
              <a:solidFill>
                <a:srgbClr val="DC7100"/>
              </a:solidFill>
            </a:endParaRPr>
          </a:p>
        </p:txBody>
      </p:sp>
      <p:pic>
        <p:nvPicPr>
          <p:cNvPr id="373" name="Google Shape;373;p5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74" name="Google Shape;374;p57"/>
          <p:cNvSpPr/>
          <p:nvPr/>
        </p:nvSpPr>
        <p:spPr>
          <a:xfrm>
            <a:off x="541675" y="1368900"/>
            <a:ext cx="65082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7"/>
          <p:cNvSpPr txBox="1"/>
          <p:nvPr/>
        </p:nvSpPr>
        <p:spPr>
          <a:xfrm>
            <a:off x="824300" y="1630250"/>
            <a:ext cx="6882600" cy="2786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Studiestöd - Utredning</a:t>
            </a:r>
            <a:endParaRPr sz="2000">
              <a:solidFill>
                <a:schemeClr val="dk2"/>
              </a:solidFill>
              <a:latin typeface="Franklin Gothic"/>
              <a:ea typeface="Franklin Gothic"/>
              <a:cs typeface="Franklin Gothic"/>
              <a:sym typeface="Franklin Gothic"/>
            </a:endParaRPr>
          </a:p>
          <a:p>
            <a:pPr indent="-355600" lvl="1" marL="9144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Effektivitet och ökad genomströmning</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Resurstilldelning - Utredning</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Utvecklad styrning mot prioriterade områden</a:t>
            </a:r>
            <a:endParaRPr sz="2000">
              <a:solidFill>
                <a:schemeClr val="dk2"/>
              </a:solidFill>
              <a:latin typeface="Franklin Gothic"/>
              <a:ea typeface="Franklin Gothic"/>
              <a:cs typeface="Franklin Gothic"/>
              <a:sym typeface="Franklin Gothic"/>
            </a:endParaRPr>
          </a:p>
          <a:p>
            <a:pPr indent="-355600" lvl="1" marL="9144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Ökad effektivitet</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Omfördelning av takbelopp</a:t>
            </a:r>
            <a:endParaRPr sz="2000">
              <a:solidFill>
                <a:schemeClr val="dk2"/>
              </a:solidFill>
              <a:latin typeface="Franklin Gothic"/>
              <a:ea typeface="Franklin Gothic"/>
              <a:cs typeface="Franklin Gothic"/>
              <a:sym typeface="Franklin Gothic"/>
            </a:endParaRPr>
          </a:p>
          <a:p>
            <a:pPr indent="-355600" lvl="1" marL="9144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217 mnkr</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Anslag 2:67 - Studentkårerna</a:t>
            </a:r>
            <a:endParaRPr sz="2000">
              <a:solidFill>
                <a:schemeClr val="dk2"/>
              </a:solidFill>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79" name="Shape 379"/>
        <p:cNvGrpSpPr/>
        <p:nvPr/>
      </p:nvGrpSpPr>
      <p:grpSpPr>
        <a:xfrm>
          <a:off x="0" y="0"/>
          <a:ext cx="0" cy="0"/>
          <a:chOff x="0" y="0"/>
          <a:chExt cx="0" cy="0"/>
        </a:xfrm>
      </p:grpSpPr>
      <p:sp>
        <p:nvSpPr>
          <p:cNvPr id="380" name="Google Shape;380;p58"/>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1" name="Google Shape;381;p58"/>
          <p:cNvSpPr txBox="1"/>
          <p:nvPr>
            <p:ph idx="1" type="subTitle"/>
          </p:nvPr>
        </p:nvSpPr>
        <p:spPr>
          <a:xfrm>
            <a:off x="46485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Budgetpropositionen 2025</a:t>
            </a:r>
            <a:endParaRPr b="1" sz="4400">
              <a:solidFill>
                <a:srgbClr val="DC7100"/>
              </a:solidFill>
            </a:endParaRPr>
          </a:p>
        </p:txBody>
      </p:sp>
      <p:pic>
        <p:nvPicPr>
          <p:cNvPr id="382" name="Google Shape;382;p58"/>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83" name="Google Shape;383;p58"/>
          <p:cNvSpPr/>
          <p:nvPr/>
        </p:nvSpPr>
        <p:spPr>
          <a:xfrm>
            <a:off x="541675" y="1368900"/>
            <a:ext cx="65082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8"/>
          <p:cNvSpPr txBox="1"/>
          <p:nvPr/>
        </p:nvSpPr>
        <p:spPr>
          <a:xfrm>
            <a:off x="824300" y="1630250"/>
            <a:ext cx="6882600" cy="492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pic>
        <p:nvPicPr>
          <p:cNvPr id="385" name="Google Shape;385;p58" title="Chart"/>
          <p:cNvPicPr preferRelativeResize="0"/>
          <p:nvPr/>
        </p:nvPicPr>
        <p:blipFill>
          <a:blip r:embed="rId4">
            <a:alphaModFix/>
          </a:blip>
          <a:stretch>
            <a:fillRect/>
          </a:stretch>
        </p:blipFill>
        <p:spPr>
          <a:xfrm>
            <a:off x="2347882" y="1854599"/>
            <a:ext cx="4754541" cy="2943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89" name="Shape 389"/>
        <p:cNvGrpSpPr/>
        <p:nvPr/>
      </p:nvGrpSpPr>
      <p:grpSpPr>
        <a:xfrm>
          <a:off x="0" y="0"/>
          <a:ext cx="0" cy="0"/>
          <a:chOff x="0" y="0"/>
          <a:chExt cx="0" cy="0"/>
        </a:xfrm>
      </p:grpSpPr>
      <p:sp>
        <p:nvSpPr>
          <p:cNvPr id="390" name="Google Shape;390;p59"/>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91" name="Google Shape;391;p59"/>
          <p:cNvSpPr txBox="1"/>
          <p:nvPr>
            <p:ph idx="1" type="subTitle"/>
          </p:nvPr>
        </p:nvSpPr>
        <p:spPr>
          <a:xfrm>
            <a:off x="46485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Andra spaningar</a:t>
            </a:r>
            <a:endParaRPr b="1" sz="4400">
              <a:solidFill>
                <a:srgbClr val="DC7100"/>
              </a:solidFill>
            </a:endParaRPr>
          </a:p>
        </p:txBody>
      </p:sp>
      <p:pic>
        <p:nvPicPr>
          <p:cNvPr id="392" name="Google Shape;392;p5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393" name="Google Shape;393;p59"/>
          <p:cNvSpPr/>
          <p:nvPr/>
        </p:nvSpPr>
        <p:spPr>
          <a:xfrm>
            <a:off x="541675" y="1368900"/>
            <a:ext cx="40338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9"/>
          <p:cNvSpPr txBox="1"/>
          <p:nvPr/>
        </p:nvSpPr>
        <p:spPr>
          <a:xfrm>
            <a:off x="824300" y="1630250"/>
            <a:ext cx="6882600" cy="24321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Månadsprövning av bostadsbidraget</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Polisutbildningen - avskrivna studielån</a:t>
            </a:r>
            <a:endParaRPr sz="2000">
              <a:solidFill>
                <a:schemeClr val="dk2"/>
              </a:solidFill>
              <a:latin typeface="Franklin Gothic"/>
              <a:ea typeface="Franklin Gothic"/>
              <a:cs typeface="Franklin Gothic"/>
              <a:sym typeface="Franklin Gothic"/>
            </a:endParaRPr>
          </a:p>
          <a:p>
            <a:pPr indent="-355600" lvl="0" marL="457200" rtl="0" algn="l">
              <a:lnSpc>
                <a:spcPct val="100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Pågående utredningar</a:t>
            </a:r>
            <a:endParaRPr sz="2000">
              <a:solidFill>
                <a:schemeClr val="dk2"/>
              </a:solidFill>
              <a:latin typeface="Franklin Gothic"/>
              <a:ea typeface="Franklin Gothic"/>
              <a:cs typeface="Franklin Gothic"/>
              <a:sym typeface="Franklin Gothic"/>
            </a:endParaRPr>
          </a:p>
          <a:p>
            <a:pPr indent="-355600" lvl="1" marL="914400" rtl="0" algn="l">
              <a:lnSpc>
                <a:spcPct val="100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Lärarutbildningen</a:t>
            </a:r>
            <a:endParaRPr sz="2000">
              <a:solidFill>
                <a:schemeClr val="dk2"/>
              </a:solidFill>
              <a:latin typeface="Franklin Gothic"/>
              <a:ea typeface="Franklin Gothic"/>
              <a:cs typeface="Franklin Gothic"/>
              <a:sym typeface="Franklin Gothic"/>
            </a:endParaRPr>
          </a:p>
          <a:p>
            <a:pPr indent="-355600" lvl="2" marL="1371600" rtl="0" algn="l">
              <a:lnSpc>
                <a:spcPct val="100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Detaljreglering</a:t>
            </a:r>
            <a:endParaRPr sz="2000">
              <a:solidFill>
                <a:schemeClr val="dk2"/>
              </a:solidFill>
              <a:latin typeface="Franklin Gothic"/>
              <a:ea typeface="Franklin Gothic"/>
              <a:cs typeface="Franklin Gothic"/>
              <a:sym typeface="Franklin Gothic"/>
            </a:endParaRPr>
          </a:p>
          <a:p>
            <a:pPr indent="-355600" lvl="1" marL="914400" rtl="0" algn="l">
              <a:lnSpc>
                <a:spcPct val="100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Socionomutbildningen</a:t>
            </a:r>
            <a:endParaRPr sz="2000">
              <a:solidFill>
                <a:schemeClr val="dk2"/>
              </a:solidFill>
              <a:latin typeface="Franklin Gothic"/>
              <a:ea typeface="Franklin Gothic"/>
              <a:cs typeface="Franklin Gothic"/>
              <a:sym typeface="Franklin Gothic"/>
            </a:endParaRPr>
          </a:p>
          <a:p>
            <a:pPr indent="-355600" lvl="2" marL="1371600" rtl="0" algn="l">
              <a:lnSpc>
                <a:spcPct val="100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Ungdomskriminalitet</a:t>
            </a:r>
            <a:endParaRPr sz="2000">
              <a:solidFill>
                <a:schemeClr val="dk2"/>
              </a:solidFill>
              <a:latin typeface="Franklin Gothic"/>
              <a:ea typeface="Franklin Gothic"/>
              <a:cs typeface="Franklin Gothic"/>
              <a:sym typeface="Franklin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398" name="Shape 398"/>
        <p:cNvGrpSpPr/>
        <p:nvPr/>
      </p:nvGrpSpPr>
      <p:grpSpPr>
        <a:xfrm>
          <a:off x="0" y="0"/>
          <a:ext cx="0" cy="0"/>
          <a:chOff x="0" y="0"/>
          <a:chExt cx="0" cy="0"/>
        </a:xfrm>
      </p:grpSpPr>
      <p:sp>
        <p:nvSpPr>
          <p:cNvPr id="399" name="Google Shape;399;p60"/>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Forskningsproppen</a:t>
            </a:r>
            <a:endParaRPr b="1" sz="4400">
              <a:solidFill>
                <a:srgbClr val="DC7100"/>
              </a:solidFill>
            </a:endParaRPr>
          </a:p>
        </p:txBody>
      </p:sp>
      <p:pic>
        <p:nvPicPr>
          <p:cNvPr id="400" name="Google Shape;400;p60"/>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401" name="Google Shape;401;p60"/>
          <p:cNvSpPr/>
          <p:nvPr/>
        </p:nvSpPr>
        <p:spPr>
          <a:xfrm>
            <a:off x="824300" y="1769100"/>
            <a:ext cx="4707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0"/>
          <p:cNvSpPr txBox="1"/>
          <p:nvPr/>
        </p:nvSpPr>
        <p:spPr>
          <a:xfrm>
            <a:off x="777950" y="2078875"/>
            <a:ext cx="70623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En historisk satsning i forsknings- och innovationspropositionen?</a:t>
            </a:r>
            <a:endParaRPr sz="2000">
              <a:latin typeface="Franklin Gothic"/>
              <a:ea typeface="Franklin Gothic"/>
              <a:cs typeface="Franklin Gothic"/>
              <a:sym typeface="Franklin Gothic"/>
            </a:endParaRPr>
          </a:p>
          <a:p>
            <a:pPr indent="-355600" lvl="0" marL="4572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Spaningar?</a:t>
            </a:r>
            <a:endParaRPr sz="2000">
              <a:latin typeface="Franklin Gothic"/>
              <a:ea typeface="Franklin Gothic"/>
              <a:cs typeface="Franklin Gothic"/>
              <a:sym typeface="Franklin Gothic"/>
            </a:endParaRPr>
          </a:p>
          <a:p>
            <a:pPr indent="-355600" lvl="1" marL="9144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Obalans mellan externa medel och basanslag</a:t>
            </a:r>
            <a:endParaRPr sz="2000">
              <a:latin typeface="Franklin Gothic"/>
              <a:ea typeface="Franklin Gothic"/>
              <a:cs typeface="Franklin Gothic"/>
              <a:sym typeface="Franklin Gothic"/>
            </a:endParaRPr>
          </a:p>
          <a:p>
            <a:pPr indent="-355600" lvl="1" marL="9144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“Excellenta miljöer”</a:t>
            </a:r>
            <a:endParaRPr sz="2000">
              <a:latin typeface="Franklin Gothic"/>
              <a:ea typeface="Franklin Gothic"/>
              <a:cs typeface="Franklin Gothic"/>
              <a:sym typeface="Franklin Gothic"/>
            </a:endParaRPr>
          </a:p>
          <a:p>
            <a:pPr indent="-355600" lvl="1" marL="9144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Prioriterade områden - tekniktungt</a:t>
            </a:r>
            <a:endParaRPr sz="2000">
              <a:latin typeface="Franklin Gothic"/>
              <a:ea typeface="Franklin Gothic"/>
              <a:cs typeface="Franklin Gothic"/>
              <a:sym typeface="Franklin Gothic"/>
            </a:endParaRPr>
          </a:p>
          <a:p>
            <a:pPr indent="-355600" lvl="1" marL="9144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Inget samlat grepp kring forskning och utbildning</a:t>
            </a:r>
            <a:endParaRPr sz="2000">
              <a:latin typeface="Franklin Gothic"/>
              <a:ea typeface="Franklin Gothic"/>
              <a:cs typeface="Franklin Gothic"/>
              <a:sym typeface="Franklin Gothic"/>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06" name="Shape 406"/>
        <p:cNvGrpSpPr/>
        <p:nvPr/>
      </p:nvGrpSpPr>
      <p:grpSpPr>
        <a:xfrm>
          <a:off x="0" y="0"/>
          <a:ext cx="0" cy="0"/>
          <a:chOff x="0" y="0"/>
          <a:chExt cx="0" cy="0"/>
        </a:xfrm>
      </p:grpSpPr>
      <p:sp>
        <p:nvSpPr>
          <p:cNvPr id="407" name="Google Shape;407;p6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08" name="Google Shape;408;p61"/>
          <p:cNvSpPr txBox="1"/>
          <p:nvPr>
            <p:ph idx="1" type="subTitle"/>
          </p:nvPr>
        </p:nvSpPr>
        <p:spPr>
          <a:xfrm>
            <a:off x="46485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Särskilt pedagogiskt stöd i Ladok</a:t>
            </a:r>
            <a:endParaRPr b="1" sz="4400">
              <a:solidFill>
                <a:srgbClr val="DC7100"/>
              </a:solidFill>
            </a:endParaRPr>
          </a:p>
        </p:txBody>
      </p:sp>
      <p:pic>
        <p:nvPicPr>
          <p:cNvPr id="409" name="Google Shape;409;p6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410" name="Google Shape;410;p61"/>
          <p:cNvSpPr/>
          <p:nvPr/>
        </p:nvSpPr>
        <p:spPr>
          <a:xfrm>
            <a:off x="541675" y="1368900"/>
            <a:ext cx="7989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1"/>
          <p:cNvSpPr txBox="1"/>
          <p:nvPr/>
        </p:nvSpPr>
        <p:spPr>
          <a:xfrm>
            <a:off x="824300" y="1630250"/>
            <a:ext cx="73323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2000">
                <a:solidFill>
                  <a:schemeClr val="dk2"/>
                </a:solidFill>
                <a:latin typeface="Franklin Gothic"/>
                <a:ea typeface="Franklin Gothic"/>
                <a:cs typeface="Franklin Gothic"/>
                <a:sym typeface="Franklin Gothic"/>
              </a:rPr>
              <a:t>En fråga SFS drivit!</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Information i Ladok om vilket stöd en student har rätt till</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Underlättar för studenten:</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ansökan</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information</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lang="sv" sz="2000">
                <a:solidFill>
                  <a:schemeClr val="dk2"/>
                </a:solidFill>
                <a:latin typeface="Franklin Gothic"/>
                <a:ea typeface="Franklin Gothic"/>
                <a:cs typeface="Franklin Gothic"/>
                <a:sym typeface="Franklin Gothic"/>
              </a:rPr>
              <a:t>Arbetet pågår under hösten 2024 med planerad leverans innan årsskiftet.</a:t>
            </a:r>
            <a:endParaRPr sz="2000">
              <a:solidFill>
                <a:schemeClr val="dk2"/>
              </a:solidFill>
              <a:latin typeface="Franklin Gothic"/>
              <a:ea typeface="Franklin Gothic"/>
              <a:cs typeface="Franklin Gothic"/>
              <a:sym typeface="Frankli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15" name="Shape 415"/>
        <p:cNvGrpSpPr/>
        <p:nvPr/>
      </p:nvGrpSpPr>
      <p:grpSpPr>
        <a:xfrm>
          <a:off x="0" y="0"/>
          <a:ext cx="0" cy="0"/>
          <a:chOff x="0" y="0"/>
          <a:chExt cx="0" cy="0"/>
        </a:xfrm>
      </p:grpSpPr>
      <p:pic>
        <p:nvPicPr>
          <p:cNvPr id="416" name="Google Shape;416;p62"/>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
        <p:nvSpPr>
          <p:cNvPr id="417" name="Google Shape;417;p62"/>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8" name="Google Shape;418;p62"/>
          <p:cNvSpPr txBox="1"/>
          <p:nvPr>
            <p:ph idx="1" type="subTitle"/>
          </p:nvPr>
        </p:nvSpPr>
        <p:spPr>
          <a:xfrm>
            <a:off x="311700" y="1988425"/>
            <a:ext cx="8520600" cy="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sv" sz="4900">
                <a:solidFill>
                  <a:schemeClr val="dk1"/>
                </a:solidFill>
                <a:highlight>
                  <a:srgbClr val="FDF8F4"/>
                </a:highlight>
              </a:rPr>
              <a:t>Vad har vi gjort hittills? </a:t>
            </a:r>
            <a:endParaRPr b="1" sz="4900">
              <a:solidFill>
                <a:schemeClr val="dk1"/>
              </a:solidFill>
              <a:highlight>
                <a:srgbClr val="FDF8F4"/>
              </a:highlight>
            </a:endParaRPr>
          </a:p>
          <a:p>
            <a:pPr indent="0" lvl="0" marL="0" rtl="0" algn="ctr">
              <a:spcBef>
                <a:spcPts val="0"/>
              </a:spcBef>
              <a:spcAft>
                <a:spcPts val="0"/>
              </a:spcAft>
              <a:buNone/>
            </a:pPr>
            <a:r>
              <a:t/>
            </a:r>
            <a:endParaRPr b="1" sz="4900">
              <a:solidFill>
                <a:schemeClr val="dk1"/>
              </a:solidFill>
              <a:highlight>
                <a:srgbClr val="FDF8F4"/>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22" name="Shape 422"/>
        <p:cNvGrpSpPr/>
        <p:nvPr/>
      </p:nvGrpSpPr>
      <p:grpSpPr>
        <a:xfrm>
          <a:off x="0" y="0"/>
          <a:ext cx="0" cy="0"/>
          <a:chOff x="0" y="0"/>
          <a:chExt cx="0" cy="0"/>
        </a:xfrm>
      </p:grpSpPr>
      <p:sp>
        <p:nvSpPr>
          <p:cNvPr id="423" name="Google Shape;423;p63"/>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24" name="Google Shape;424;p63"/>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500">
                <a:solidFill>
                  <a:srgbClr val="DC7100"/>
                </a:solidFill>
              </a:rPr>
              <a:t>Politisk fokusfråga</a:t>
            </a:r>
            <a:endParaRPr b="1" sz="3500">
              <a:solidFill>
                <a:srgbClr val="DC7100"/>
              </a:solidFill>
            </a:endParaRPr>
          </a:p>
        </p:txBody>
      </p:sp>
      <p:pic>
        <p:nvPicPr>
          <p:cNvPr id="425" name="Google Shape;425;p6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426" name="Google Shape;426;p63"/>
          <p:cNvSpPr/>
          <p:nvPr/>
        </p:nvSpPr>
        <p:spPr>
          <a:xfrm>
            <a:off x="824300" y="1611750"/>
            <a:ext cx="3534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63"/>
          <p:cNvSpPr txBox="1"/>
          <p:nvPr/>
        </p:nvSpPr>
        <p:spPr>
          <a:xfrm>
            <a:off x="726525" y="1898250"/>
            <a:ext cx="3714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800">
                <a:solidFill>
                  <a:schemeClr val="dk2"/>
                </a:solidFill>
                <a:latin typeface="Franklin Gothic"/>
                <a:ea typeface="Franklin Gothic"/>
                <a:cs typeface="Franklin Gothic"/>
                <a:sym typeface="Franklin Gothic"/>
              </a:rPr>
              <a:t>Under 2024/25-26/27</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sz="1800">
                <a:latin typeface="Franklin Gothic"/>
                <a:ea typeface="Franklin Gothic"/>
                <a:cs typeface="Franklin Gothic"/>
                <a:sym typeface="Franklin Gothic"/>
              </a:rPr>
              <a:t>Vägen framåt för högre utbildning</a:t>
            </a:r>
            <a:endParaRPr b="1" sz="1800">
              <a:latin typeface="Franklin Gothic"/>
              <a:ea typeface="Franklin Gothic"/>
              <a:cs typeface="Franklin Gothic"/>
              <a:sym typeface="Franklin Gothic"/>
            </a:endParaRPr>
          </a:p>
          <a:p>
            <a:pPr indent="-342900" lvl="0" marL="457200" rtl="0" algn="l">
              <a:spcBef>
                <a:spcPts val="0"/>
              </a:spcBef>
              <a:spcAft>
                <a:spcPts val="0"/>
              </a:spcAft>
              <a:buClr>
                <a:schemeClr val="dk2"/>
              </a:buClr>
              <a:buSzPts val="1800"/>
              <a:buFont typeface="Franklin Gothic"/>
              <a:buChar char="●"/>
            </a:pPr>
            <a:r>
              <a:rPr lang="sv" sz="1800">
                <a:solidFill>
                  <a:schemeClr val="dk2"/>
                </a:solidFill>
                <a:latin typeface="Franklin Gothic"/>
                <a:ea typeface="Franklin Gothic"/>
                <a:cs typeface="Franklin Gothic"/>
                <a:sym typeface="Franklin Gothic"/>
              </a:rPr>
              <a:t>Reformera högskolans finansieringssystem</a:t>
            </a:r>
            <a:endParaRPr sz="1800">
              <a:latin typeface="Franklin Gothic"/>
              <a:ea typeface="Franklin Gothic"/>
              <a:cs typeface="Franklin Gothic"/>
              <a:sym typeface="Franklin Gothic"/>
            </a:endParaRPr>
          </a:p>
          <a:p>
            <a:pPr indent="-342900" lvl="0" marL="457200" rtl="0" algn="l">
              <a:spcBef>
                <a:spcPts val="0"/>
              </a:spcBef>
              <a:spcAft>
                <a:spcPts val="0"/>
              </a:spcAft>
              <a:buClr>
                <a:schemeClr val="dk2"/>
              </a:buClr>
              <a:buSzPts val="1800"/>
              <a:buFont typeface="Franklin Gothic"/>
              <a:buChar char="●"/>
            </a:pPr>
            <a:r>
              <a:rPr lang="sv" sz="1800">
                <a:solidFill>
                  <a:schemeClr val="dk2"/>
                </a:solidFill>
                <a:latin typeface="Franklin Gothic"/>
                <a:ea typeface="Franklin Gothic"/>
                <a:cs typeface="Franklin Gothic"/>
                <a:sym typeface="Franklin Gothic"/>
              </a:rPr>
              <a:t>Akademisk frihet</a:t>
            </a:r>
            <a:endParaRPr sz="18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1800">
              <a:latin typeface="Franklin Gothic"/>
              <a:ea typeface="Franklin Gothic"/>
              <a:cs typeface="Franklin Gothic"/>
              <a:sym typeface="Franklin Gothic"/>
            </a:endParaRPr>
          </a:p>
        </p:txBody>
      </p:sp>
      <p:sp>
        <p:nvSpPr>
          <p:cNvPr id="428" name="Google Shape;428;p63"/>
          <p:cNvSpPr txBox="1"/>
          <p:nvPr>
            <p:ph idx="1" type="subTitle"/>
          </p:nvPr>
        </p:nvSpPr>
        <p:spPr>
          <a:xfrm>
            <a:off x="4901975" y="1003400"/>
            <a:ext cx="42420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500">
                <a:solidFill>
                  <a:srgbClr val="DC7100"/>
                </a:solidFill>
              </a:rPr>
              <a:t>Ettåriga frågor</a:t>
            </a:r>
            <a:endParaRPr b="1" sz="3500">
              <a:solidFill>
                <a:srgbClr val="DC7100"/>
              </a:solidFill>
            </a:endParaRPr>
          </a:p>
        </p:txBody>
      </p:sp>
      <p:sp>
        <p:nvSpPr>
          <p:cNvPr id="429" name="Google Shape;429;p63"/>
          <p:cNvSpPr/>
          <p:nvPr/>
        </p:nvSpPr>
        <p:spPr>
          <a:xfrm>
            <a:off x="4999750" y="1611750"/>
            <a:ext cx="27612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3"/>
          <p:cNvSpPr txBox="1"/>
          <p:nvPr/>
        </p:nvSpPr>
        <p:spPr>
          <a:xfrm>
            <a:off x="4901975" y="1898250"/>
            <a:ext cx="2931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800">
                <a:solidFill>
                  <a:schemeClr val="dk2"/>
                </a:solidFill>
                <a:latin typeface="Franklin Gothic"/>
                <a:ea typeface="Franklin Gothic"/>
                <a:cs typeface="Franklin Gothic"/>
                <a:sym typeface="Franklin Gothic"/>
              </a:rPr>
              <a:t>Under 2024/25</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sz="1800">
                <a:solidFill>
                  <a:schemeClr val="dk2"/>
                </a:solidFill>
                <a:latin typeface="Franklin Gothic"/>
                <a:ea typeface="Franklin Gothic"/>
                <a:cs typeface="Franklin Gothic"/>
                <a:sym typeface="Franklin Gothic"/>
              </a:rPr>
              <a:t>Prioriterade frågor</a:t>
            </a:r>
            <a:endParaRPr b="1" sz="1800">
              <a:solidFill>
                <a:schemeClr val="dk2"/>
              </a:solidFill>
              <a:latin typeface="Franklin Gothic"/>
              <a:ea typeface="Franklin Gothic"/>
              <a:cs typeface="Franklin Gothic"/>
              <a:sym typeface="Franklin Gothic"/>
            </a:endParaRPr>
          </a:p>
          <a:p>
            <a:pPr indent="-342900" lvl="0" marL="457200" rtl="0" algn="l">
              <a:spcBef>
                <a:spcPts val="0"/>
              </a:spcBef>
              <a:spcAft>
                <a:spcPts val="0"/>
              </a:spcAft>
              <a:buSzPts val="1800"/>
              <a:buFont typeface="Franklin Gothic"/>
              <a:buChar char="●"/>
            </a:pPr>
            <a:r>
              <a:rPr lang="sv" sz="1800">
                <a:latin typeface="Franklin Gothic"/>
                <a:ea typeface="Franklin Gothic"/>
                <a:cs typeface="Franklin Gothic"/>
                <a:sym typeface="Franklin Gothic"/>
              </a:rPr>
              <a:t>En hållbar studentekonomi</a:t>
            </a:r>
            <a:endParaRPr sz="1800">
              <a:latin typeface="Franklin Gothic"/>
              <a:ea typeface="Franklin Gothic"/>
              <a:cs typeface="Franklin Gothic"/>
              <a:sym typeface="Franklin Gothic"/>
            </a:endParaRPr>
          </a:p>
          <a:p>
            <a:pPr indent="-342900" lvl="0" marL="457200" rtl="0" algn="l">
              <a:spcBef>
                <a:spcPts val="0"/>
              </a:spcBef>
              <a:spcAft>
                <a:spcPts val="0"/>
              </a:spcAft>
              <a:buSzPts val="1800"/>
              <a:buFont typeface="Franklin Gothic"/>
              <a:buChar char="●"/>
            </a:pPr>
            <a:r>
              <a:rPr lang="sv" sz="1800">
                <a:latin typeface="Franklin Gothic"/>
                <a:ea typeface="Franklin Gothic"/>
                <a:cs typeface="Franklin Gothic"/>
                <a:sym typeface="Franklin Gothic"/>
              </a:rPr>
              <a:t>Studentkårernas förutsättningar</a:t>
            </a:r>
            <a:endParaRPr sz="1800">
              <a:latin typeface="Franklin Gothic"/>
              <a:ea typeface="Franklin Gothic"/>
              <a:cs typeface="Franklin Gothic"/>
              <a:sym typeface="Franklin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34" name="Shape 434"/>
        <p:cNvGrpSpPr/>
        <p:nvPr/>
      </p:nvGrpSpPr>
      <p:grpSpPr>
        <a:xfrm>
          <a:off x="0" y="0"/>
          <a:ext cx="0" cy="0"/>
          <a:chOff x="0" y="0"/>
          <a:chExt cx="0" cy="0"/>
        </a:xfrm>
      </p:grpSpPr>
      <p:pic>
        <p:nvPicPr>
          <p:cNvPr id="435" name="Google Shape;435;p64"/>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436" name="Google Shape;436;p64"/>
          <p:cNvPicPr preferRelativeResize="0"/>
          <p:nvPr/>
        </p:nvPicPr>
        <p:blipFill>
          <a:blip r:embed="rId4">
            <a:alphaModFix/>
          </a:blip>
          <a:stretch>
            <a:fillRect/>
          </a:stretch>
        </p:blipFill>
        <p:spPr>
          <a:xfrm>
            <a:off x="541525" y="152400"/>
            <a:ext cx="2005275" cy="3088645"/>
          </a:xfrm>
          <a:prstGeom prst="rect">
            <a:avLst/>
          </a:prstGeom>
          <a:noFill/>
          <a:ln cap="flat" cmpd="sng" w="28575">
            <a:solidFill>
              <a:srgbClr val="B74984"/>
            </a:solidFill>
            <a:prstDash val="solid"/>
            <a:round/>
            <a:headEnd len="sm" w="sm" type="none"/>
            <a:tailEnd len="sm" w="sm" type="none"/>
          </a:ln>
        </p:spPr>
      </p:pic>
      <p:pic>
        <p:nvPicPr>
          <p:cNvPr id="437" name="Google Shape;437;p64"/>
          <p:cNvPicPr preferRelativeResize="0"/>
          <p:nvPr/>
        </p:nvPicPr>
        <p:blipFill>
          <a:blip r:embed="rId5">
            <a:alphaModFix/>
          </a:blip>
          <a:stretch>
            <a:fillRect/>
          </a:stretch>
        </p:blipFill>
        <p:spPr>
          <a:xfrm>
            <a:off x="2220176" y="1814825"/>
            <a:ext cx="2005275" cy="3088675"/>
          </a:xfrm>
          <a:prstGeom prst="rect">
            <a:avLst/>
          </a:prstGeom>
          <a:noFill/>
          <a:ln cap="flat" cmpd="sng" w="28575">
            <a:solidFill>
              <a:srgbClr val="B74984"/>
            </a:solidFill>
            <a:prstDash val="solid"/>
            <a:round/>
            <a:headEnd len="sm" w="sm" type="none"/>
            <a:tailEnd len="sm" w="sm" type="none"/>
          </a:ln>
        </p:spPr>
      </p:pic>
      <p:pic>
        <p:nvPicPr>
          <p:cNvPr id="438" name="Google Shape;438;p64"/>
          <p:cNvPicPr preferRelativeResize="0"/>
          <p:nvPr/>
        </p:nvPicPr>
        <p:blipFill>
          <a:blip r:embed="rId6">
            <a:alphaModFix/>
          </a:blip>
          <a:stretch>
            <a:fillRect/>
          </a:stretch>
        </p:blipFill>
        <p:spPr>
          <a:xfrm>
            <a:off x="3439730" y="357650"/>
            <a:ext cx="2511634" cy="1560474"/>
          </a:xfrm>
          <a:prstGeom prst="rect">
            <a:avLst/>
          </a:prstGeom>
          <a:noFill/>
          <a:ln cap="flat" cmpd="sng" w="28575">
            <a:solidFill>
              <a:srgbClr val="6699FF"/>
            </a:solidFill>
            <a:prstDash val="solid"/>
            <a:round/>
            <a:headEnd len="sm" w="sm" type="none"/>
            <a:tailEnd len="sm" w="sm" type="none"/>
          </a:ln>
        </p:spPr>
      </p:pic>
      <p:pic>
        <p:nvPicPr>
          <p:cNvPr id="439" name="Google Shape;439;p64"/>
          <p:cNvPicPr preferRelativeResize="0"/>
          <p:nvPr/>
        </p:nvPicPr>
        <p:blipFill>
          <a:blip r:embed="rId7">
            <a:alphaModFix/>
          </a:blip>
          <a:stretch>
            <a:fillRect/>
          </a:stretch>
        </p:blipFill>
        <p:spPr>
          <a:xfrm>
            <a:off x="5217249" y="1377100"/>
            <a:ext cx="2080076" cy="3465101"/>
          </a:xfrm>
          <a:prstGeom prst="rect">
            <a:avLst/>
          </a:prstGeom>
          <a:noFill/>
          <a:ln cap="flat" cmpd="sng" w="28575">
            <a:solidFill>
              <a:schemeClr val="dk1"/>
            </a:solidFill>
            <a:prstDash val="solid"/>
            <a:round/>
            <a:headEnd len="sm" w="sm" type="none"/>
            <a:tailEnd len="sm" w="sm" type="none"/>
          </a:ln>
        </p:spPr>
      </p:pic>
      <p:pic>
        <p:nvPicPr>
          <p:cNvPr id="440" name="Google Shape;440;p64"/>
          <p:cNvPicPr preferRelativeResize="0"/>
          <p:nvPr/>
        </p:nvPicPr>
        <p:blipFill>
          <a:blip r:embed="rId8">
            <a:alphaModFix/>
          </a:blip>
          <a:stretch>
            <a:fillRect/>
          </a:stretch>
        </p:blipFill>
        <p:spPr>
          <a:xfrm>
            <a:off x="5616125" y="675700"/>
            <a:ext cx="3221473" cy="1411851"/>
          </a:xfrm>
          <a:prstGeom prst="rect">
            <a:avLst/>
          </a:prstGeom>
          <a:noFill/>
          <a:ln cap="flat" cmpd="sng" w="28575">
            <a:solidFill>
              <a:srgbClr val="B74984"/>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76" name="Shape 176"/>
        <p:cNvGrpSpPr/>
        <p:nvPr/>
      </p:nvGrpSpPr>
      <p:grpSpPr>
        <a:xfrm>
          <a:off x="0" y="0"/>
          <a:ext cx="0" cy="0"/>
          <a:chOff x="0" y="0"/>
          <a:chExt cx="0" cy="0"/>
        </a:xfrm>
      </p:grpSpPr>
      <p:sp>
        <p:nvSpPr>
          <p:cNvPr id="177" name="Google Shape;177;p38"/>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8"/>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Välkomstceremoni</a:t>
            </a:r>
            <a:endParaRPr b="1" i="1" sz="5500">
              <a:solidFill>
                <a:schemeClr val="lt1"/>
              </a:solidFill>
              <a:latin typeface="Franklin Gothic"/>
              <a:ea typeface="Franklin Gothic"/>
              <a:cs typeface="Franklin Gothic"/>
              <a:sym typeface="Franklin Gothic"/>
            </a:endParaRPr>
          </a:p>
        </p:txBody>
      </p:sp>
      <p:sp>
        <p:nvSpPr>
          <p:cNvPr id="179" name="Google Shape;179;p38"/>
          <p:cNvSpPr txBox="1"/>
          <p:nvPr>
            <p:ph idx="4294967295" type="title"/>
          </p:nvPr>
        </p:nvSpPr>
        <p:spPr>
          <a:xfrm>
            <a:off x="3296384" y="3589133"/>
            <a:ext cx="26601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Anna Olsenius</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Ordförande Örebro Studentkår</a:t>
            </a:r>
            <a:endParaRPr b="1" sz="1300">
              <a:solidFill>
                <a:schemeClr val="dk2"/>
              </a:solidFill>
              <a:latin typeface="Franklin Gothic"/>
              <a:ea typeface="Franklin Gothic"/>
              <a:cs typeface="Franklin Gothic"/>
              <a:sym typeface="Franklin Gothic"/>
            </a:endParaRPr>
          </a:p>
        </p:txBody>
      </p:sp>
      <p:pic>
        <p:nvPicPr>
          <p:cNvPr id="180" name="Google Shape;180;p38"/>
          <p:cNvPicPr preferRelativeResize="0"/>
          <p:nvPr/>
        </p:nvPicPr>
        <p:blipFill rotWithShape="1">
          <a:blip r:embed="rId3">
            <a:alphaModFix/>
          </a:blip>
          <a:srcRect b="0" l="1484" r="1494"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181" name="Google Shape;181;p38"/>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44" name="Shape 444"/>
        <p:cNvGrpSpPr/>
        <p:nvPr/>
      </p:nvGrpSpPr>
      <p:grpSpPr>
        <a:xfrm>
          <a:off x="0" y="0"/>
          <a:ext cx="0" cy="0"/>
          <a:chOff x="0" y="0"/>
          <a:chExt cx="0" cy="0"/>
        </a:xfrm>
      </p:grpSpPr>
      <p:pic>
        <p:nvPicPr>
          <p:cNvPr id="445" name="Google Shape;445;p65"/>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446" name="Google Shape;446;p65"/>
          <p:cNvPicPr preferRelativeResize="0"/>
          <p:nvPr/>
        </p:nvPicPr>
        <p:blipFill>
          <a:blip r:embed="rId4">
            <a:alphaModFix/>
          </a:blip>
          <a:stretch>
            <a:fillRect/>
          </a:stretch>
        </p:blipFill>
        <p:spPr>
          <a:xfrm>
            <a:off x="334775" y="264200"/>
            <a:ext cx="2005275" cy="2632338"/>
          </a:xfrm>
          <a:prstGeom prst="rect">
            <a:avLst/>
          </a:prstGeom>
          <a:noFill/>
          <a:ln cap="flat" cmpd="sng" w="28575">
            <a:solidFill>
              <a:schemeClr val="dk1"/>
            </a:solidFill>
            <a:prstDash val="solid"/>
            <a:round/>
            <a:headEnd len="sm" w="sm" type="none"/>
            <a:tailEnd len="sm" w="sm" type="none"/>
          </a:ln>
        </p:spPr>
      </p:pic>
      <p:pic>
        <p:nvPicPr>
          <p:cNvPr id="447" name="Google Shape;447;p65"/>
          <p:cNvPicPr preferRelativeResize="0"/>
          <p:nvPr/>
        </p:nvPicPr>
        <p:blipFill>
          <a:blip r:embed="rId5">
            <a:alphaModFix/>
          </a:blip>
          <a:stretch>
            <a:fillRect/>
          </a:stretch>
        </p:blipFill>
        <p:spPr>
          <a:xfrm>
            <a:off x="1560875" y="2656375"/>
            <a:ext cx="3525850" cy="2145425"/>
          </a:xfrm>
          <a:prstGeom prst="rect">
            <a:avLst/>
          </a:prstGeom>
          <a:noFill/>
          <a:ln cap="flat" cmpd="sng" w="28575">
            <a:solidFill>
              <a:srgbClr val="3E7FCD"/>
            </a:solidFill>
            <a:prstDash val="solid"/>
            <a:round/>
            <a:headEnd len="sm" w="sm" type="none"/>
            <a:tailEnd len="sm" w="sm" type="none"/>
          </a:ln>
        </p:spPr>
      </p:pic>
      <p:pic>
        <p:nvPicPr>
          <p:cNvPr id="448" name="Google Shape;448;p65"/>
          <p:cNvPicPr preferRelativeResize="0"/>
          <p:nvPr/>
        </p:nvPicPr>
        <p:blipFill rotWithShape="1">
          <a:blip r:embed="rId6">
            <a:alphaModFix/>
          </a:blip>
          <a:srcRect b="35399" l="0" r="0" t="14131"/>
          <a:stretch/>
        </p:blipFill>
        <p:spPr>
          <a:xfrm>
            <a:off x="2603925" y="385050"/>
            <a:ext cx="4223651" cy="1297025"/>
          </a:xfrm>
          <a:prstGeom prst="rect">
            <a:avLst/>
          </a:prstGeom>
          <a:noFill/>
          <a:ln>
            <a:noFill/>
          </a:ln>
        </p:spPr>
      </p:pic>
      <p:pic>
        <p:nvPicPr>
          <p:cNvPr id="449" name="Google Shape;449;p65"/>
          <p:cNvPicPr preferRelativeResize="0"/>
          <p:nvPr/>
        </p:nvPicPr>
        <p:blipFill rotWithShape="1">
          <a:blip r:embed="rId7">
            <a:alphaModFix/>
          </a:blip>
          <a:srcRect b="32328" l="0" r="27097" t="18276"/>
          <a:stretch/>
        </p:blipFill>
        <p:spPr>
          <a:xfrm>
            <a:off x="5705250" y="1266625"/>
            <a:ext cx="2228875" cy="918901"/>
          </a:xfrm>
          <a:prstGeom prst="rect">
            <a:avLst/>
          </a:prstGeom>
          <a:noFill/>
          <a:ln>
            <a:noFill/>
          </a:ln>
        </p:spPr>
      </p:pic>
      <p:pic>
        <p:nvPicPr>
          <p:cNvPr id="450" name="Google Shape;450;p65"/>
          <p:cNvPicPr preferRelativeResize="0"/>
          <p:nvPr/>
        </p:nvPicPr>
        <p:blipFill>
          <a:blip r:embed="rId8">
            <a:alphaModFix/>
          </a:blip>
          <a:stretch>
            <a:fillRect/>
          </a:stretch>
        </p:blipFill>
        <p:spPr>
          <a:xfrm>
            <a:off x="4089714" y="1882775"/>
            <a:ext cx="1731051" cy="2521050"/>
          </a:xfrm>
          <a:prstGeom prst="rect">
            <a:avLst/>
          </a:prstGeom>
          <a:noFill/>
          <a:ln cap="flat" cmpd="sng" w="28575">
            <a:solidFill>
              <a:srgbClr val="B74984"/>
            </a:solidFill>
            <a:prstDash val="solid"/>
            <a:round/>
            <a:headEnd len="sm" w="sm" type="none"/>
            <a:tailEnd len="sm" w="sm" type="none"/>
          </a:ln>
        </p:spPr>
      </p:pic>
      <p:pic>
        <p:nvPicPr>
          <p:cNvPr id="451" name="Google Shape;451;p65"/>
          <p:cNvPicPr preferRelativeResize="0"/>
          <p:nvPr/>
        </p:nvPicPr>
        <p:blipFill>
          <a:blip r:embed="rId9">
            <a:alphaModFix/>
          </a:blip>
          <a:stretch>
            <a:fillRect/>
          </a:stretch>
        </p:blipFill>
        <p:spPr>
          <a:xfrm>
            <a:off x="6885149" y="1993400"/>
            <a:ext cx="1829199" cy="2288726"/>
          </a:xfrm>
          <a:prstGeom prst="rect">
            <a:avLst/>
          </a:prstGeom>
          <a:noFill/>
          <a:ln cap="flat" cmpd="sng" w="28575">
            <a:solidFill>
              <a:srgbClr val="FFC2D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55" name="Shape 455"/>
        <p:cNvGrpSpPr/>
        <p:nvPr/>
      </p:nvGrpSpPr>
      <p:grpSpPr>
        <a:xfrm>
          <a:off x="0" y="0"/>
          <a:ext cx="0" cy="0"/>
          <a:chOff x="0" y="0"/>
          <a:chExt cx="0" cy="0"/>
        </a:xfrm>
      </p:grpSpPr>
      <p:pic>
        <p:nvPicPr>
          <p:cNvPr id="456" name="Google Shape;456;p66"/>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457" name="Google Shape;457;p66"/>
          <p:cNvPicPr preferRelativeResize="0"/>
          <p:nvPr/>
        </p:nvPicPr>
        <p:blipFill>
          <a:blip r:embed="rId4">
            <a:alphaModFix/>
          </a:blip>
          <a:stretch>
            <a:fillRect/>
          </a:stretch>
        </p:blipFill>
        <p:spPr>
          <a:xfrm>
            <a:off x="6510550" y="598275"/>
            <a:ext cx="2231775" cy="3221200"/>
          </a:xfrm>
          <a:prstGeom prst="rect">
            <a:avLst/>
          </a:prstGeom>
          <a:noFill/>
          <a:ln cap="flat" cmpd="sng" w="28575">
            <a:solidFill>
              <a:srgbClr val="B74984"/>
            </a:solidFill>
            <a:prstDash val="solid"/>
            <a:round/>
            <a:headEnd len="sm" w="sm" type="none"/>
            <a:tailEnd len="sm" w="sm" type="none"/>
          </a:ln>
        </p:spPr>
      </p:pic>
      <p:pic>
        <p:nvPicPr>
          <p:cNvPr id="458" name="Google Shape;458;p66"/>
          <p:cNvPicPr preferRelativeResize="0"/>
          <p:nvPr/>
        </p:nvPicPr>
        <p:blipFill>
          <a:blip r:embed="rId5">
            <a:alphaModFix/>
          </a:blip>
          <a:stretch>
            <a:fillRect/>
          </a:stretch>
        </p:blipFill>
        <p:spPr>
          <a:xfrm>
            <a:off x="215875" y="2873003"/>
            <a:ext cx="5307124" cy="1986801"/>
          </a:xfrm>
          <a:prstGeom prst="rect">
            <a:avLst/>
          </a:prstGeom>
          <a:noFill/>
          <a:ln cap="flat" cmpd="sng" w="28575">
            <a:solidFill>
              <a:srgbClr val="B74984"/>
            </a:solidFill>
            <a:prstDash val="solid"/>
            <a:round/>
            <a:headEnd len="sm" w="sm" type="none"/>
            <a:tailEnd len="sm" w="sm" type="none"/>
          </a:ln>
        </p:spPr>
      </p:pic>
      <p:pic>
        <p:nvPicPr>
          <p:cNvPr id="459" name="Google Shape;459;p66"/>
          <p:cNvPicPr preferRelativeResize="0"/>
          <p:nvPr/>
        </p:nvPicPr>
        <p:blipFill>
          <a:blip r:embed="rId6">
            <a:alphaModFix/>
          </a:blip>
          <a:stretch>
            <a:fillRect/>
          </a:stretch>
        </p:blipFill>
        <p:spPr>
          <a:xfrm>
            <a:off x="3845513" y="583725"/>
            <a:ext cx="2231776" cy="3250295"/>
          </a:xfrm>
          <a:prstGeom prst="rect">
            <a:avLst/>
          </a:prstGeom>
          <a:noFill/>
          <a:ln cap="flat" cmpd="sng" w="28575">
            <a:solidFill>
              <a:srgbClr val="B74984"/>
            </a:solidFill>
            <a:prstDash val="solid"/>
            <a:round/>
            <a:headEnd len="sm" w="sm" type="none"/>
            <a:tailEnd len="sm" w="sm" type="none"/>
          </a:ln>
        </p:spPr>
      </p:pic>
      <p:pic>
        <p:nvPicPr>
          <p:cNvPr id="460" name="Google Shape;460;p66"/>
          <p:cNvPicPr preferRelativeResize="0"/>
          <p:nvPr/>
        </p:nvPicPr>
        <p:blipFill>
          <a:blip r:embed="rId7">
            <a:alphaModFix/>
          </a:blip>
          <a:stretch>
            <a:fillRect/>
          </a:stretch>
        </p:blipFill>
        <p:spPr>
          <a:xfrm>
            <a:off x="676100" y="715275"/>
            <a:ext cx="2599724" cy="1733126"/>
          </a:xfrm>
          <a:prstGeom prst="rect">
            <a:avLst/>
          </a:prstGeom>
          <a:noFill/>
          <a:ln cap="flat" cmpd="sng" w="28575">
            <a:solidFill>
              <a:srgbClr val="FF99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64" name="Shape 464"/>
        <p:cNvGrpSpPr/>
        <p:nvPr/>
      </p:nvGrpSpPr>
      <p:grpSpPr>
        <a:xfrm>
          <a:off x="0" y="0"/>
          <a:ext cx="0" cy="0"/>
          <a:chOff x="0" y="0"/>
          <a:chExt cx="0" cy="0"/>
        </a:xfrm>
      </p:grpSpPr>
      <p:pic>
        <p:nvPicPr>
          <p:cNvPr id="465" name="Google Shape;465;p67"/>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466" name="Google Shape;466;p67"/>
          <p:cNvPicPr preferRelativeResize="0"/>
          <p:nvPr/>
        </p:nvPicPr>
        <p:blipFill>
          <a:blip r:embed="rId4">
            <a:alphaModFix/>
          </a:blip>
          <a:stretch>
            <a:fillRect/>
          </a:stretch>
        </p:blipFill>
        <p:spPr>
          <a:xfrm>
            <a:off x="278000" y="319825"/>
            <a:ext cx="2281425" cy="3232025"/>
          </a:xfrm>
          <a:prstGeom prst="rect">
            <a:avLst/>
          </a:prstGeom>
          <a:noFill/>
          <a:ln cap="flat" cmpd="sng" w="28575">
            <a:solidFill>
              <a:srgbClr val="B74984"/>
            </a:solidFill>
            <a:prstDash val="solid"/>
            <a:round/>
            <a:headEnd len="sm" w="sm" type="none"/>
            <a:tailEnd len="sm" w="sm" type="none"/>
          </a:ln>
        </p:spPr>
      </p:pic>
      <p:pic>
        <p:nvPicPr>
          <p:cNvPr id="467" name="Google Shape;467;p67"/>
          <p:cNvPicPr preferRelativeResize="0"/>
          <p:nvPr/>
        </p:nvPicPr>
        <p:blipFill>
          <a:blip r:embed="rId5">
            <a:alphaModFix/>
          </a:blip>
          <a:stretch>
            <a:fillRect/>
          </a:stretch>
        </p:blipFill>
        <p:spPr>
          <a:xfrm>
            <a:off x="2745975" y="1796900"/>
            <a:ext cx="2281425" cy="2927831"/>
          </a:xfrm>
          <a:prstGeom prst="rect">
            <a:avLst/>
          </a:prstGeom>
          <a:noFill/>
          <a:ln cap="flat" cmpd="sng" w="38100">
            <a:solidFill>
              <a:srgbClr val="B74984"/>
            </a:solidFill>
            <a:prstDash val="solid"/>
            <a:round/>
            <a:headEnd len="sm" w="sm" type="none"/>
            <a:tailEnd len="sm" w="sm" type="none"/>
          </a:ln>
        </p:spPr>
      </p:pic>
      <p:pic>
        <p:nvPicPr>
          <p:cNvPr id="468" name="Google Shape;468;p67"/>
          <p:cNvPicPr preferRelativeResize="0"/>
          <p:nvPr/>
        </p:nvPicPr>
        <p:blipFill>
          <a:blip r:embed="rId6">
            <a:alphaModFix/>
          </a:blip>
          <a:stretch>
            <a:fillRect/>
          </a:stretch>
        </p:blipFill>
        <p:spPr>
          <a:xfrm>
            <a:off x="5213951" y="500550"/>
            <a:ext cx="1912800" cy="2550426"/>
          </a:xfrm>
          <a:prstGeom prst="rect">
            <a:avLst/>
          </a:prstGeom>
          <a:noFill/>
          <a:ln cap="flat" cmpd="sng" w="28575">
            <a:solidFill>
              <a:srgbClr val="DC7100"/>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72" name="Shape 472"/>
        <p:cNvGrpSpPr/>
        <p:nvPr/>
      </p:nvGrpSpPr>
      <p:grpSpPr>
        <a:xfrm>
          <a:off x="0" y="0"/>
          <a:ext cx="0" cy="0"/>
          <a:chOff x="0" y="0"/>
          <a:chExt cx="0" cy="0"/>
        </a:xfrm>
      </p:grpSpPr>
      <p:pic>
        <p:nvPicPr>
          <p:cNvPr id="473" name="Google Shape;473;p68"/>
          <p:cNvPicPr preferRelativeResize="0"/>
          <p:nvPr/>
        </p:nvPicPr>
        <p:blipFill>
          <a:blip r:embed="rId3">
            <a:alphaModFix/>
          </a:blip>
          <a:stretch>
            <a:fillRect/>
          </a:stretch>
        </p:blipFill>
        <p:spPr>
          <a:xfrm>
            <a:off x="4167274" y="336619"/>
            <a:ext cx="2139625" cy="2851706"/>
          </a:xfrm>
          <a:prstGeom prst="rect">
            <a:avLst/>
          </a:prstGeom>
          <a:noFill/>
          <a:ln>
            <a:noFill/>
          </a:ln>
        </p:spPr>
      </p:pic>
      <p:pic>
        <p:nvPicPr>
          <p:cNvPr id="474" name="Google Shape;474;p68"/>
          <p:cNvPicPr preferRelativeResize="0"/>
          <p:nvPr/>
        </p:nvPicPr>
        <p:blipFill>
          <a:blip r:embed="rId4">
            <a:alphaModFix/>
          </a:blip>
          <a:stretch>
            <a:fillRect/>
          </a:stretch>
        </p:blipFill>
        <p:spPr>
          <a:xfrm>
            <a:off x="8086644" y="4403819"/>
            <a:ext cx="969974" cy="669699"/>
          </a:xfrm>
          <a:prstGeom prst="rect">
            <a:avLst/>
          </a:prstGeom>
          <a:noFill/>
          <a:ln>
            <a:noFill/>
          </a:ln>
        </p:spPr>
      </p:pic>
      <p:pic>
        <p:nvPicPr>
          <p:cNvPr id="475" name="Google Shape;475;p68"/>
          <p:cNvPicPr preferRelativeResize="0"/>
          <p:nvPr/>
        </p:nvPicPr>
        <p:blipFill>
          <a:blip r:embed="rId5">
            <a:alphaModFix/>
          </a:blip>
          <a:stretch>
            <a:fillRect/>
          </a:stretch>
        </p:blipFill>
        <p:spPr>
          <a:xfrm>
            <a:off x="7123000" y="246625"/>
            <a:ext cx="1318374" cy="1318374"/>
          </a:xfrm>
          <a:prstGeom prst="rect">
            <a:avLst/>
          </a:prstGeom>
          <a:noFill/>
          <a:ln>
            <a:noFill/>
          </a:ln>
        </p:spPr>
      </p:pic>
      <p:pic>
        <p:nvPicPr>
          <p:cNvPr id="476" name="Google Shape;476;p68"/>
          <p:cNvPicPr preferRelativeResize="0"/>
          <p:nvPr/>
        </p:nvPicPr>
        <p:blipFill>
          <a:blip r:embed="rId6">
            <a:alphaModFix/>
          </a:blip>
          <a:stretch>
            <a:fillRect/>
          </a:stretch>
        </p:blipFill>
        <p:spPr>
          <a:xfrm>
            <a:off x="288475" y="246625"/>
            <a:ext cx="2485302" cy="3313725"/>
          </a:xfrm>
          <a:prstGeom prst="rect">
            <a:avLst/>
          </a:prstGeom>
          <a:noFill/>
          <a:ln>
            <a:noFill/>
          </a:ln>
        </p:spPr>
      </p:pic>
      <p:pic>
        <p:nvPicPr>
          <p:cNvPr id="477" name="Google Shape;477;p68"/>
          <p:cNvPicPr preferRelativeResize="0"/>
          <p:nvPr/>
        </p:nvPicPr>
        <p:blipFill>
          <a:blip r:embed="rId7">
            <a:alphaModFix/>
          </a:blip>
          <a:stretch>
            <a:fillRect/>
          </a:stretch>
        </p:blipFill>
        <p:spPr>
          <a:xfrm>
            <a:off x="2773787" y="1283399"/>
            <a:ext cx="1951476" cy="3469275"/>
          </a:xfrm>
          <a:prstGeom prst="rect">
            <a:avLst/>
          </a:prstGeom>
          <a:noFill/>
          <a:ln>
            <a:noFill/>
          </a:ln>
        </p:spPr>
      </p:pic>
      <p:pic>
        <p:nvPicPr>
          <p:cNvPr id="478" name="Google Shape;478;p68"/>
          <p:cNvPicPr preferRelativeResize="0"/>
          <p:nvPr/>
        </p:nvPicPr>
        <p:blipFill>
          <a:blip r:embed="rId8">
            <a:alphaModFix/>
          </a:blip>
          <a:stretch>
            <a:fillRect/>
          </a:stretch>
        </p:blipFill>
        <p:spPr>
          <a:xfrm>
            <a:off x="3045900" y="174100"/>
            <a:ext cx="969975" cy="962568"/>
          </a:xfrm>
          <a:prstGeom prst="rect">
            <a:avLst/>
          </a:prstGeom>
          <a:noFill/>
          <a:ln>
            <a:noFill/>
          </a:ln>
        </p:spPr>
      </p:pic>
      <p:pic>
        <p:nvPicPr>
          <p:cNvPr id="479" name="Google Shape;479;p68"/>
          <p:cNvPicPr preferRelativeResize="0"/>
          <p:nvPr/>
        </p:nvPicPr>
        <p:blipFill>
          <a:blip r:embed="rId9">
            <a:alphaModFix/>
          </a:blip>
          <a:stretch>
            <a:fillRect/>
          </a:stretch>
        </p:blipFill>
        <p:spPr>
          <a:xfrm>
            <a:off x="1848269" y="3777200"/>
            <a:ext cx="1197625" cy="1237700"/>
          </a:xfrm>
          <a:prstGeom prst="rect">
            <a:avLst/>
          </a:prstGeom>
          <a:noFill/>
          <a:ln>
            <a:noFill/>
          </a:ln>
        </p:spPr>
      </p:pic>
      <p:pic>
        <p:nvPicPr>
          <p:cNvPr id="480" name="Google Shape;480;p68"/>
          <p:cNvPicPr preferRelativeResize="0"/>
          <p:nvPr/>
        </p:nvPicPr>
        <p:blipFill>
          <a:blip r:embed="rId10">
            <a:alphaModFix/>
          </a:blip>
          <a:stretch>
            <a:fillRect/>
          </a:stretch>
        </p:blipFill>
        <p:spPr>
          <a:xfrm>
            <a:off x="7402319" y="3043200"/>
            <a:ext cx="1134025" cy="1051300"/>
          </a:xfrm>
          <a:prstGeom prst="rect">
            <a:avLst/>
          </a:prstGeom>
          <a:noFill/>
          <a:ln>
            <a:noFill/>
          </a:ln>
        </p:spPr>
      </p:pic>
      <p:pic>
        <p:nvPicPr>
          <p:cNvPr id="481" name="Google Shape;481;p68"/>
          <p:cNvPicPr preferRelativeResize="0"/>
          <p:nvPr/>
        </p:nvPicPr>
        <p:blipFill>
          <a:blip r:embed="rId11">
            <a:alphaModFix/>
          </a:blip>
          <a:stretch>
            <a:fillRect/>
          </a:stretch>
        </p:blipFill>
        <p:spPr>
          <a:xfrm>
            <a:off x="5033450" y="3479225"/>
            <a:ext cx="1273450" cy="1273450"/>
          </a:xfrm>
          <a:prstGeom prst="rect">
            <a:avLst/>
          </a:prstGeom>
          <a:noFill/>
          <a:ln>
            <a:noFill/>
          </a:ln>
        </p:spPr>
      </p:pic>
      <p:pic>
        <p:nvPicPr>
          <p:cNvPr id="482" name="Google Shape;482;p68"/>
          <p:cNvPicPr preferRelativeResize="0"/>
          <p:nvPr/>
        </p:nvPicPr>
        <p:blipFill rotWithShape="1">
          <a:blip r:embed="rId12">
            <a:alphaModFix/>
          </a:blip>
          <a:srcRect b="26259" l="30970" r="29761" t="27016"/>
          <a:stretch/>
        </p:blipFill>
        <p:spPr>
          <a:xfrm>
            <a:off x="6486875" y="1845387"/>
            <a:ext cx="1091025" cy="962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486" name="Shape 486"/>
        <p:cNvGrpSpPr/>
        <p:nvPr/>
      </p:nvGrpSpPr>
      <p:grpSpPr>
        <a:xfrm>
          <a:off x="0" y="0"/>
          <a:ext cx="0" cy="0"/>
          <a:chOff x="0" y="0"/>
          <a:chExt cx="0" cy="0"/>
        </a:xfrm>
      </p:grpSpPr>
      <p:pic>
        <p:nvPicPr>
          <p:cNvPr id="487" name="Google Shape;487;p6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488" name="Google Shape;488;p69"/>
          <p:cNvSpPr txBox="1"/>
          <p:nvPr/>
        </p:nvSpPr>
        <p:spPr>
          <a:xfrm>
            <a:off x="596625" y="837375"/>
            <a:ext cx="1685100" cy="7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3500">
                <a:solidFill>
                  <a:schemeClr val="dk1"/>
                </a:solidFill>
                <a:latin typeface="Franklin Gothic"/>
                <a:ea typeface="Franklin Gothic"/>
                <a:cs typeface="Franklin Gothic"/>
                <a:sym typeface="Franklin Gothic"/>
              </a:rPr>
              <a:t>SUHF</a:t>
            </a:r>
            <a:endParaRPr b="1" sz="3500">
              <a:solidFill>
                <a:schemeClr val="dk1"/>
              </a:solidFill>
              <a:latin typeface="Franklin Gothic"/>
              <a:ea typeface="Franklin Gothic"/>
              <a:cs typeface="Franklin Gothic"/>
              <a:sym typeface="Franklin Gothic"/>
            </a:endParaRPr>
          </a:p>
        </p:txBody>
      </p:sp>
      <p:sp>
        <p:nvSpPr>
          <p:cNvPr id="489" name="Google Shape;489;p69"/>
          <p:cNvSpPr txBox="1"/>
          <p:nvPr/>
        </p:nvSpPr>
        <p:spPr>
          <a:xfrm>
            <a:off x="1052575" y="1906550"/>
            <a:ext cx="30000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500">
                <a:solidFill>
                  <a:schemeClr val="dk1"/>
                </a:solidFill>
                <a:latin typeface="Franklin Gothic"/>
                <a:ea typeface="Franklin Gothic"/>
                <a:cs typeface="Franklin Gothic"/>
                <a:sym typeface="Franklin Gothic"/>
              </a:rPr>
              <a:t>SULF</a:t>
            </a:r>
            <a:endParaRPr/>
          </a:p>
        </p:txBody>
      </p:sp>
      <p:sp>
        <p:nvSpPr>
          <p:cNvPr id="490" name="Google Shape;490;p69"/>
          <p:cNvSpPr txBox="1"/>
          <p:nvPr/>
        </p:nvSpPr>
        <p:spPr>
          <a:xfrm>
            <a:off x="2481950" y="566475"/>
            <a:ext cx="3850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500">
                <a:solidFill>
                  <a:schemeClr val="dk1"/>
                </a:solidFill>
                <a:latin typeface="Franklin Gothic"/>
                <a:ea typeface="Franklin Gothic"/>
                <a:cs typeface="Franklin Gothic"/>
                <a:sym typeface="Franklin Gothic"/>
              </a:rPr>
              <a:t>Myndigheten för yrkeshögskolan</a:t>
            </a:r>
            <a:endParaRPr/>
          </a:p>
        </p:txBody>
      </p:sp>
      <p:sp>
        <p:nvSpPr>
          <p:cNvPr id="491" name="Google Shape;491;p69"/>
          <p:cNvSpPr txBox="1"/>
          <p:nvPr/>
        </p:nvSpPr>
        <p:spPr>
          <a:xfrm>
            <a:off x="819050" y="3788225"/>
            <a:ext cx="6322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800">
                <a:solidFill>
                  <a:schemeClr val="dk1"/>
                </a:solidFill>
                <a:latin typeface="Franklin Gothic"/>
                <a:ea typeface="Franklin Gothic"/>
                <a:cs typeface="Franklin Gothic"/>
                <a:sym typeface="Franklin Gothic"/>
              </a:rPr>
              <a:t>Produktivitetskommissionen</a:t>
            </a:r>
            <a:endParaRPr sz="700"/>
          </a:p>
        </p:txBody>
      </p:sp>
      <p:sp>
        <p:nvSpPr>
          <p:cNvPr id="492" name="Google Shape;492;p69"/>
          <p:cNvSpPr txBox="1"/>
          <p:nvPr/>
        </p:nvSpPr>
        <p:spPr>
          <a:xfrm>
            <a:off x="3404275" y="1906550"/>
            <a:ext cx="4623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000">
                <a:solidFill>
                  <a:schemeClr val="dk1"/>
                </a:solidFill>
                <a:latin typeface="Franklin Gothic"/>
                <a:ea typeface="Franklin Gothic"/>
                <a:cs typeface="Franklin Gothic"/>
                <a:sym typeface="Franklin Gothic"/>
              </a:rPr>
              <a:t>Diverse utredningar</a:t>
            </a:r>
            <a:endParaRPr sz="900"/>
          </a:p>
        </p:txBody>
      </p:sp>
      <p:sp>
        <p:nvSpPr>
          <p:cNvPr id="493" name="Google Shape;493;p69"/>
          <p:cNvSpPr txBox="1"/>
          <p:nvPr/>
        </p:nvSpPr>
        <p:spPr>
          <a:xfrm>
            <a:off x="1345650" y="2707825"/>
            <a:ext cx="3375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000">
                <a:solidFill>
                  <a:schemeClr val="dk1"/>
                </a:solidFill>
                <a:latin typeface="Franklin Gothic"/>
                <a:ea typeface="Franklin Gothic"/>
                <a:cs typeface="Franklin Gothic"/>
                <a:sym typeface="Franklin Gothic"/>
              </a:rPr>
              <a:t>Akademiska hus</a:t>
            </a:r>
            <a:endParaRPr/>
          </a:p>
        </p:txBody>
      </p:sp>
      <p:sp>
        <p:nvSpPr>
          <p:cNvPr id="494" name="Google Shape;494;p69"/>
          <p:cNvSpPr txBox="1"/>
          <p:nvPr/>
        </p:nvSpPr>
        <p:spPr>
          <a:xfrm>
            <a:off x="4292750" y="3246050"/>
            <a:ext cx="4290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000">
                <a:solidFill>
                  <a:schemeClr val="dk1"/>
                </a:solidFill>
                <a:latin typeface="Franklin Gothic"/>
                <a:ea typeface="Franklin Gothic"/>
                <a:cs typeface="Franklin Gothic"/>
                <a:sym typeface="Franklin Gothic"/>
              </a:rPr>
              <a:t>Svenskt näringsliv</a:t>
            </a:r>
            <a:endParaRPr/>
          </a:p>
        </p:txBody>
      </p:sp>
      <p:sp>
        <p:nvSpPr>
          <p:cNvPr id="495" name="Google Shape;495;p69"/>
          <p:cNvSpPr txBox="1"/>
          <p:nvPr/>
        </p:nvSpPr>
        <p:spPr>
          <a:xfrm>
            <a:off x="6798975" y="262985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000">
                <a:solidFill>
                  <a:schemeClr val="dk1"/>
                </a:solidFill>
                <a:latin typeface="Franklin Gothic"/>
                <a:ea typeface="Franklin Gothic"/>
                <a:cs typeface="Franklin Gothic"/>
                <a:sym typeface="Franklin Gothic"/>
              </a:rPr>
              <a:t>m.fl.</a:t>
            </a:r>
            <a:endParaRPr/>
          </a:p>
        </p:txBody>
      </p:sp>
      <p:sp>
        <p:nvSpPr>
          <p:cNvPr id="496" name="Google Shape;496;p69"/>
          <p:cNvSpPr txBox="1"/>
          <p:nvPr/>
        </p:nvSpPr>
        <p:spPr>
          <a:xfrm>
            <a:off x="6108150" y="1106450"/>
            <a:ext cx="1626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500">
                <a:solidFill>
                  <a:schemeClr val="dk1"/>
                </a:solidFill>
                <a:latin typeface="Franklin Gothic"/>
                <a:ea typeface="Franklin Gothic"/>
                <a:cs typeface="Franklin Gothic"/>
                <a:sym typeface="Franklin Gothic"/>
              </a:rPr>
              <a:t>UKÄ</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00" name="Shape 500"/>
        <p:cNvGrpSpPr/>
        <p:nvPr/>
      </p:nvGrpSpPr>
      <p:grpSpPr>
        <a:xfrm>
          <a:off x="0" y="0"/>
          <a:ext cx="0" cy="0"/>
          <a:chOff x="0" y="0"/>
          <a:chExt cx="0" cy="0"/>
        </a:xfrm>
      </p:grpSpPr>
      <p:sp>
        <p:nvSpPr>
          <p:cNvPr id="501" name="Google Shape;501;p7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02" name="Google Shape;502;p70"/>
          <p:cNvSpPr txBox="1"/>
          <p:nvPr>
            <p:ph idx="1" type="subTitle"/>
          </p:nvPr>
        </p:nvSpPr>
        <p:spPr>
          <a:xfrm>
            <a:off x="1124000" y="17464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Studentkårernas finansiering</a:t>
            </a:r>
            <a:endParaRPr b="1" sz="4400">
              <a:solidFill>
                <a:srgbClr val="DC7100"/>
              </a:solidFill>
            </a:endParaRPr>
          </a:p>
        </p:txBody>
      </p:sp>
      <p:pic>
        <p:nvPicPr>
          <p:cNvPr id="503" name="Google Shape;503;p70"/>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504" name="Google Shape;504;p70"/>
          <p:cNvSpPr/>
          <p:nvPr/>
        </p:nvSpPr>
        <p:spPr>
          <a:xfrm>
            <a:off x="799500" y="2529000"/>
            <a:ext cx="7545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08" name="Shape 508"/>
        <p:cNvGrpSpPr/>
        <p:nvPr/>
      </p:nvGrpSpPr>
      <p:grpSpPr>
        <a:xfrm>
          <a:off x="0" y="0"/>
          <a:ext cx="0" cy="0"/>
          <a:chOff x="0" y="0"/>
          <a:chExt cx="0" cy="0"/>
        </a:xfrm>
      </p:grpSpPr>
      <p:sp>
        <p:nvSpPr>
          <p:cNvPr id="509" name="Google Shape;509;p7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10" name="Google Shape;510;p71"/>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511" name="Google Shape;511;p71" title="Diagram"/>
          <p:cNvPicPr preferRelativeResize="0"/>
          <p:nvPr/>
        </p:nvPicPr>
        <p:blipFill>
          <a:blip r:embed="rId4">
            <a:alphaModFix/>
          </a:blip>
          <a:stretch>
            <a:fillRect/>
          </a:stretch>
        </p:blipFill>
        <p:spPr>
          <a:xfrm>
            <a:off x="-116350" y="391125"/>
            <a:ext cx="7289451" cy="4507299"/>
          </a:xfrm>
          <a:prstGeom prst="rect">
            <a:avLst/>
          </a:prstGeom>
          <a:noFill/>
          <a:ln>
            <a:noFill/>
          </a:ln>
        </p:spPr>
      </p:pic>
      <p:sp>
        <p:nvSpPr>
          <p:cNvPr id="512" name="Google Shape;512;p71"/>
          <p:cNvSpPr txBox="1"/>
          <p:nvPr/>
        </p:nvSpPr>
        <p:spPr>
          <a:xfrm>
            <a:off x="6357525" y="1798975"/>
            <a:ext cx="2471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600">
                <a:solidFill>
                  <a:schemeClr val="dk2"/>
                </a:solidFill>
                <a:latin typeface="Franklin Gothic"/>
                <a:ea typeface="Franklin Gothic"/>
                <a:cs typeface="Franklin Gothic"/>
                <a:sym typeface="Franklin Gothic"/>
              </a:rPr>
              <a:t>I 2023 års priser - en sänkning med </a:t>
            </a:r>
            <a:r>
              <a:rPr lang="sv" sz="1600">
                <a:solidFill>
                  <a:schemeClr val="dk2"/>
                </a:solidFill>
                <a:latin typeface="Franklin Gothic"/>
                <a:ea typeface="Franklin Gothic"/>
                <a:cs typeface="Franklin Gothic"/>
                <a:sym typeface="Franklin Gothic"/>
              </a:rPr>
              <a:t>35% </a:t>
            </a:r>
            <a:r>
              <a:rPr lang="sv" sz="1600">
                <a:solidFill>
                  <a:schemeClr val="dk2"/>
                </a:solidFill>
                <a:latin typeface="Franklin Gothic"/>
                <a:ea typeface="Franklin Gothic"/>
                <a:cs typeface="Franklin Gothic"/>
                <a:sym typeface="Franklin Gothic"/>
              </a:rPr>
              <a:t>från 2025 till 2026</a:t>
            </a:r>
            <a:endParaRPr sz="1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16" name="Shape 516"/>
        <p:cNvGrpSpPr/>
        <p:nvPr/>
      </p:nvGrpSpPr>
      <p:grpSpPr>
        <a:xfrm>
          <a:off x="0" y="0"/>
          <a:ext cx="0" cy="0"/>
          <a:chOff x="0" y="0"/>
          <a:chExt cx="0" cy="0"/>
        </a:xfrm>
      </p:grpSpPr>
      <p:sp>
        <p:nvSpPr>
          <p:cNvPr id="517" name="Google Shape;517;p7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18" name="Google Shape;518;p72"/>
          <p:cNvPicPr preferRelativeResize="0"/>
          <p:nvPr/>
        </p:nvPicPr>
        <p:blipFill>
          <a:blip r:embed="rId3">
            <a:alphaModFix/>
          </a:blip>
          <a:stretch>
            <a:fillRect/>
          </a:stretch>
        </p:blipFill>
        <p:spPr>
          <a:xfrm>
            <a:off x="8086644" y="4403819"/>
            <a:ext cx="969974" cy="669699"/>
          </a:xfrm>
          <a:prstGeom prst="rect">
            <a:avLst/>
          </a:prstGeom>
          <a:noFill/>
          <a:ln>
            <a:noFill/>
          </a:ln>
        </p:spPr>
      </p:pic>
      <p:graphicFrame>
        <p:nvGraphicFramePr>
          <p:cNvPr id="519" name="Google Shape;519;p72"/>
          <p:cNvGraphicFramePr/>
          <p:nvPr/>
        </p:nvGraphicFramePr>
        <p:xfrm>
          <a:off x="640500" y="198425"/>
          <a:ext cx="3000000" cy="3000000"/>
        </p:xfrm>
        <a:graphic>
          <a:graphicData uri="http://schemas.openxmlformats.org/drawingml/2006/table">
            <a:tbl>
              <a:tblPr>
                <a:noFill/>
                <a:tableStyleId>{E7571053-376A-4A07-85B7-2A8C3F706297}</a:tableStyleId>
              </a:tblPr>
              <a:tblGrid>
                <a:gridCol w="566525"/>
                <a:gridCol w="1004225"/>
                <a:gridCol w="1305000"/>
                <a:gridCol w="1292550"/>
              </a:tblGrid>
              <a:tr h="502325">
                <a:tc>
                  <a:txBody>
                    <a:bodyPr/>
                    <a:lstStyle/>
                    <a:p>
                      <a:pPr indent="0" lvl="0" marL="0" rtl="0" algn="l">
                        <a:lnSpc>
                          <a:spcPct val="115000"/>
                        </a:lnSpc>
                        <a:spcBef>
                          <a:spcPts val="0"/>
                        </a:spcBef>
                        <a:spcAft>
                          <a:spcPts val="0"/>
                        </a:spcAft>
                        <a:buNone/>
                      </a:pPr>
                      <a:r>
                        <a:rPr b="1" lang="sv" sz="1200">
                          <a:latin typeface="Franklin Gothic"/>
                          <a:ea typeface="Franklin Gothic"/>
                          <a:cs typeface="Franklin Gothic"/>
                          <a:sym typeface="Franklin Gothic"/>
                        </a:rPr>
                        <a:t>År</a:t>
                      </a:r>
                      <a:endParaRPr b="1"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sv" sz="1200">
                          <a:latin typeface="Franklin Gothic"/>
                          <a:ea typeface="Franklin Gothic"/>
                          <a:cs typeface="Franklin Gothic"/>
                          <a:sym typeface="Franklin Gothic"/>
                        </a:rPr>
                        <a:t>Anslag</a:t>
                      </a:r>
                      <a:endParaRPr b="1"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sv" sz="1200">
                          <a:latin typeface="Franklin Gothic"/>
                          <a:ea typeface="Franklin Gothic"/>
                          <a:cs typeface="Franklin Gothic"/>
                          <a:sym typeface="Franklin Gothic"/>
                        </a:rPr>
                        <a:t>Bidrag per HST</a:t>
                      </a:r>
                      <a:endParaRPr b="1"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sv" sz="900">
                          <a:solidFill>
                            <a:schemeClr val="dk2"/>
                          </a:solidFill>
                          <a:latin typeface="Franklin Gothic"/>
                          <a:ea typeface="Franklin Gothic"/>
                          <a:cs typeface="Franklin Gothic"/>
                          <a:sym typeface="Franklin Gothic"/>
                        </a:rPr>
                        <a:t>2023 års priser</a:t>
                      </a:r>
                      <a:br>
                        <a:rPr b="1" lang="sv" sz="900">
                          <a:solidFill>
                            <a:schemeClr val="dk2"/>
                          </a:solidFill>
                          <a:latin typeface="Franklin Gothic"/>
                          <a:ea typeface="Franklin Gothic"/>
                          <a:cs typeface="Franklin Gothic"/>
                          <a:sym typeface="Franklin Gothic"/>
                        </a:rPr>
                      </a:br>
                      <a:r>
                        <a:rPr b="1" lang="sv" sz="1200">
                          <a:latin typeface="Franklin Gothic"/>
                          <a:ea typeface="Franklin Gothic"/>
                          <a:cs typeface="Franklin Gothic"/>
                          <a:sym typeface="Franklin Gothic"/>
                        </a:rPr>
                        <a:t>Bidrag per HST </a:t>
                      </a:r>
                      <a:endParaRPr b="1" sz="9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23700">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20 000 000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2011</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30 000 000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93</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120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2012</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30 270 000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93</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120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2013</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30 443 000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92</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118</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2014</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31 051 000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97</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124</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2015</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31 269 000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99</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128</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2016</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31 644 000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102</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130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2017</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32 119 000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108</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135</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2018</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33 216 000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112</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138</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2019</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33 967 000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115</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139</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2020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34 774 000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119</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143</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2021</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60 000 000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199</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234</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2022</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55 000 000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177</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192</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2023</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55 000 000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168</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168</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2024</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200">
                          <a:latin typeface="Franklin Gothic"/>
                          <a:ea typeface="Franklin Gothic"/>
                          <a:cs typeface="Franklin Gothic"/>
                          <a:sym typeface="Franklin Gothic"/>
                        </a:rPr>
                        <a:t>55 000 000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173</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sv" sz="1200">
                          <a:latin typeface="Franklin Gothic"/>
                          <a:ea typeface="Franklin Gothic"/>
                          <a:cs typeface="Franklin Gothic"/>
                          <a:sym typeface="Franklin Gothic"/>
                        </a:rPr>
                        <a:t>170</a:t>
                      </a:r>
                      <a:endParaRPr sz="1200">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17125">
                <a:tc>
                  <a:txBody>
                    <a:bodyPr/>
                    <a:lstStyle/>
                    <a:p>
                      <a:pPr indent="0" lvl="0" marL="0" rtl="0" algn="r">
                        <a:lnSpc>
                          <a:spcPct val="115000"/>
                        </a:lnSpc>
                        <a:spcBef>
                          <a:spcPts val="0"/>
                        </a:spcBef>
                        <a:spcAft>
                          <a:spcPts val="0"/>
                        </a:spcAft>
                        <a:buNone/>
                      </a:pPr>
                      <a:r>
                        <a:rPr lang="sv" sz="1200">
                          <a:solidFill>
                            <a:schemeClr val="dk1"/>
                          </a:solidFill>
                          <a:latin typeface="Franklin Gothic"/>
                          <a:ea typeface="Franklin Gothic"/>
                          <a:cs typeface="Franklin Gothic"/>
                          <a:sym typeface="Franklin Gothic"/>
                        </a:rPr>
                        <a:t>2025</a:t>
                      </a:r>
                      <a:endParaRPr sz="12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7F1">
                        <a:alpha val="0"/>
                      </a:srgbClr>
                    </a:solidFill>
                  </a:tcPr>
                </a:tc>
                <a:tc>
                  <a:txBody>
                    <a:bodyPr/>
                    <a:lstStyle/>
                    <a:p>
                      <a:pPr indent="0" lvl="0" marL="0" rtl="0" algn="r">
                        <a:lnSpc>
                          <a:spcPct val="115000"/>
                        </a:lnSpc>
                        <a:spcBef>
                          <a:spcPts val="0"/>
                        </a:spcBef>
                        <a:spcAft>
                          <a:spcPts val="0"/>
                        </a:spcAft>
                        <a:buNone/>
                      </a:pPr>
                      <a:r>
                        <a:rPr lang="sv" sz="1200">
                          <a:solidFill>
                            <a:schemeClr val="dk1"/>
                          </a:solidFill>
                          <a:latin typeface="Franklin Gothic"/>
                          <a:ea typeface="Franklin Gothic"/>
                          <a:cs typeface="Franklin Gothic"/>
                          <a:sym typeface="Franklin Gothic"/>
                        </a:rPr>
                        <a:t>55 000 000</a:t>
                      </a:r>
                      <a:endParaRPr sz="12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7F1">
                        <a:alpha val="0"/>
                      </a:srgbClr>
                    </a:solidFill>
                  </a:tcPr>
                </a:tc>
                <a:tc>
                  <a:txBody>
                    <a:bodyPr/>
                    <a:lstStyle/>
                    <a:p>
                      <a:pPr indent="0" lvl="0" marL="0" rtl="0" algn="ctr">
                        <a:lnSpc>
                          <a:spcPct val="115000"/>
                        </a:lnSpc>
                        <a:spcBef>
                          <a:spcPts val="0"/>
                        </a:spcBef>
                        <a:spcAft>
                          <a:spcPts val="0"/>
                        </a:spcAft>
                        <a:buNone/>
                      </a:pPr>
                      <a:r>
                        <a:rPr lang="sv" sz="1200">
                          <a:solidFill>
                            <a:schemeClr val="dk1"/>
                          </a:solidFill>
                          <a:latin typeface="Franklin Gothic"/>
                          <a:ea typeface="Franklin Gothic"/>
                          <a:cs typeface="Franklin Gothic"/>
                          <a:sym typeface="Franklin Gothic"/>
                        </a:rPr>
                        <a:t>172</a:t>
                      </a:r>
                      <a:endParaRPr sz="12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7F1">
                        <a:alpha val="0"/>
                      </a:srgbClr>
                    </a:solidFill>
                  </a:tcPr>
                </a:tc>
                <a:tc>
                  <a:txBody>
                    <a:bodyPr/>
                    <a:lstStyle/>
                    <a:p>
                      <a:pPr indent="0" lvl="0" marL="0" rtl="0" algn="ctr">
                        <a:lnSpc>
                          <a:spcPct val="115000"/>
                        </a:lnSpc>
                        <a:spcBef>
                          <a:spcPts val="0"/>
                        </a:spcBef>
                        <a:spcAft>
                          <a:spcPts val="0"/>
                        </a:spcAft>
                        <a:buNone/>
                      </a:pPr>
                      <a:r>
                        <a:rPr lang="sv" sz="1200">
                          <a:solidFill>
                            <a:schemeClr val="dk1"/>
                          </a:solidFill>
                          <a:latin typeface="Franklin Gothic"/>
                          <a:ea typeface="Franklin Gothic"/>
                          <a:cs typeface="Franklin Gothic"/>
                          <a:sym typeface="Franklin Gothic"/>
                        </a:rPr>
                        <a:t>166</a:t>
                      </a:r>
                      <a:endParaRPr sz="12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F7F1">
                          <a:alpha val="0"/>
                        </a:srgbClr>
                      </a:solidFill>
                      <a:prstDash val="solid"/>
                      <a:round/>
                      <a:headEnd len="sm" w="sm" type="none"/>
                      <a:tailEnd len="sm" w="sm" type="none"/>
                    </a:lnB>
                    <a:solidFill>
                      <a:srgbClr val="FFF7F1">
                        <a:alpha val="0"/>
                      </a:srgbClr>
                    </a:solidFill>
                  </a:tcPr>
                </a:tc>
              </a:tr>
              <a:tr h="217125">
                <a:tc>
                  <a:txBody>
                    <a:bodyPr/>
                    <a:lstStyle/>
                    <a:p>
                      <a:pPr indent="0" lvl="0" marL="0" rtl="0" algn="r">
                        <a:lnSpc>
                          <a:spcPct val="115000"/>
                        </a:lnSpc>
                        <a:spcBef>
                          <a:spcPts val="0"/>
                        </a:spcBef>
                        <a:spcAft>
                          <a:spcPts val="0"/>
                        </a:spcAft>
                        <a:buNone/>
                      </a:pPr>
                      <a:r>
                        <a:rPr lang="sv" sz="1200">
                          <a:solidFill>
                            <a:schemeClr val="dk1"/>
                          </a:solidFill>
                          <a:latin typeface="Franklin Gothic"/>
                          <a:ea typeface="Franklin Gothic"/>
                          <a:cs typeface="Franklin Gothic"/>
                          <a:sym typeface="Franklin Gothic"/>
                        </a:rPr>
                        <a:t>2026</a:t>
                      </a:r>
                      <a:endParaRPr sz="12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7F1">
                        <a:alpha val="0"/>
                      </a:srgbClr>
                    </a:solidFill>
                  </a:tcPr>
                </a:tc>
                <a:tc>
                  <a:txBody>
                    <a:bodyPr/>
                    <a:lstStyle/>
                    <a:p>
                      <a:pPr indent="0" lvl="0" marL="0" rtl="0" algn="r">
                        <a:lnSpc>
                          <a:spcPct val="115000"/>
                        </a:lnSpc>
                        <a:spcBef>
                          <a:spcPts val="0"/>
                        </a:spcBef>
                        <a:spcAft>
                          <a:spcPts val="0"/>
                        </a:spcAft>
                        <a:buNone/>
                      </a:pPr>
                      <a:r>
                        <a:rPr lang="sv" sz="1200">
                          <a:solidFill>
                            <a:schemeClr val="dk1"/>
                          </a:solidFill>
                          <a:latin typeface="Franklin Gothic"/>
                          <a:ea typeface="Franklin Gothic"/>
                          <a:cs typeface="Franklin Gothic"/>
                          <a:sym typeface="Franklin Gothic"/>
                        </a:rPr>
                        <a:t>34 774 000</a:t>
                      </a:r>
                      <a:endParaRPr sz="12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7F1">
                        <a:alpha val="0"/>
                      </a:srgbClr>
                    </a:solidFill>
                  </a:tcPr>
                </a:tc>
                <a:tc>
                  <a:txBody>
                    <a:bodyPr/>
                    <a:lstStyle/>
                    <a:p>
                      <a:pPr indent="0" lvl="0" marL="0" rtl="0" algn="ctr">
                        <a:lnSpc>
                          <a:spcPct val="115000"/>
                        </a:lnSpc>
                        <a:spcBef>
                          <a:spcPts val="0"/>
                        </a:spcBef>
                        <a:spcAft>
                          <a:spcPts val="0"/>
                        </a:spcAft>
                        <a:buNone/>
                      </a:pPr>
                      <a:r>
                        <a:rPr lang="sv" sz="1700">
                          <a:solidFill>
                            <a:schemeClr val="dk1"/>
                          </a:solidFill>
                          <a:latin typeface="Franklin Gothic"/>
                          <a:ea typeface="Franklin Gothic"/>
                          <a:cs typeface="Franklin Gothic"/>
                          <a:sym typeface="Franklin Gothic"/>
                        </a:rPr>
                        <a:t>113</a:t>
                      </a:r>
                      <a:endParaRPr sz="17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FFF7F1">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7F1">
                        <a:alpha val="0"/>
                      </a:srgbClr>
                    </a:solidFill>
                  </a:tcPr>
                </a:tc>
                <a:tc>
                  <a:txBody>
                    <a:bodyPr/>
                    <a:lstStyle/>
                    <a:p>
                      <a:pPr indent="0" lvl="0" marL="0" rtl="0" algn="ctr">
                        <a:lnSpc>
                          <a:spcPct val="115000"/>
                        </a:lnSpc>
                        <a:spcBef>
                          <a:spcPts val="0"/>
                        </a:spcBef>
                        <a:spcAft>
                          <a:spcPts val="0"/>
                        </a:spcAft>
                        <a:buNone/>
                      </a:pPr>
                      <a:r>
                        <a:rPr lang="sv" sz="1700">
                          <a:solidFill>
                            <a:schemeClr val="dk1"/>
                          </a:solidFill>
                          <a:latin typeface="Franklin Gothic"/>
                          <a:ea typeface="Franklin Gothic"/>
                          <a:cs typeface="Franklin Gothic"/>
                          <a:sym typeface="Franklin Gothic"/>
                        </a:rPr>
                        <a:t>107</a:t>
                      </a:r>
                      <a:endParaRPr sz="1700">
                        <a:solidFill>
                          <a:schemeClr val="dk1"/>
                        </a:solidFill>
                        <a:latin typeface="Franklin Gothic"/>
                        <a:ea typeface="Franklin Gothic"/>
                        <a:cs typeface="Franklin Gothic"/>
                        <a:sym typeface="Franklin Gothic"/>
                      </a:endParaRPr>
                    </a:p>
                  </a:txBody>
                  <a:tcPr marT="19050" marB="19050" marR="28575" marL="28575" anchor="b">
                    <a:lnL cap="flat" cmpd="sng" w="9525">
                      <a:solidFill>
                        <a:srgbClr val="FFF7F1">
                          <a:alpha val="0"/>
                        </a:srgbClr>
                      </a:solidFill>
                      <a:prstDash val="solid"/>
                      <a:round/>
                      <a:headEnd len="sm" w="sm" type="none"/>
                      <a:tailEnd len="sm" w="sm" type="none"/>
                    </a:lnL>
                    <a:lnR cap="flat" cmpd="sng" w="9525">
                      <a:solidFill>
                        <a:srgbClr val="FFF7F1">
                          <a:alpha val="0"/>
                        </a:srgbClr>
                      </a:solidFill>
                      <a:prstDash val="solid"/>
                      <a:round/>
                      <a:headEnd len="sm" w="sm" type="none"/>
                      <a:tailEnd len="sm" w="sm" type="none"/>
                    </a:lnR>
                    <a:lnT cap="flat" cmpd="sng" w="9525">
                      <a:solidFill>
                        <a:srgbClr val="FFF7F1">
                          <a:alpha val="0"/>
                        </a:srgbClr>
                      </a:solidFill>
                      <a:prstDash val="solid"/>
                      <a:round/>
                      <a:headEnd len="sm" w="sm" type="none"/>
                      <a:tailEnd len="sm" w="sm" type="none"/>
                    </a:lnT>
                    <a:lnB cap="flat" cmpd="sng" w="9525">
                      <a:solidFill>
                        <a:srgbClr val="FFF7F1">
                          <a:alpha val="0"/>
                        </a:srgbClr>
                      </a:solidFill>
                      <a:prstDash val="solid"/>
                      <a:round/>
                      <a:headEnd len="sm" w="sm" type="none"/>
                      <a:tailEnd len="sm" w="sm" type="none"/>
                    </a:lnB>
                    <a:solidFill>
                      <a:srgbClr val="FFF7F1">
                        <a:alpha val="0"/>
                      </a:srgbClr>
                    </a:solidFill>
                  </a:tcPr>
                </a:tc>
              </a:tr>
            </a:tbl>
          </a:graphicData>
        </a:graphic>
      </p:graphicFrame>
      <p:sp>
        <p:nvSpPr>
          <p:cNvPr id="520" name="Google Shape;520;p72"/>
          <p:cNvSpPr txBox="1"/>
          <p:nvPr/>
        </p:nvSpPr>
        <p:spPr>
          <a:xfrm>
            <a:off x="5086650" y="1254300"/>
            <a:ext cx="300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sp>
        <p:nvSpPr>
          <p:cNvPr id="521" name="Google Shape;521;p72"/>
          <p:cNvSpPr txBox="1"/>
          <p:nvPr/>
        </p:nvSpPr>
        <p:spPr>
          <a:xfrm>
            <a:off x="4712925" y="1079050"/>
            <a:ext cx="4168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310 kr lovades vid avskaffande av kårobligatoriet</a:t>
            </a:r>
            <a:endParaRPr sz="2000">
              <a:solidFill>
                <a:schemeClr val="dk2"/>
              </a:solidFill>
              <a:latin typeface="Franklin Gothic"/>
              <a:ea typeface="Franklin Gothic"/>
              <a:cs typeface="Franklin Gothic"/>
              <a:sym typeface="Franklin Gothic"/>
            </a:endParaRPr>
          </a:p>
          <a:p>
            <a:pPr indent="0" lvl="0" marL="457200" rtl="0" algn="l">
              <a:spcBef>
                <a:spcPts val="0"/>
              </a:spcBef>
              <a:spcAft>
                <a:spcPts val="0"/>
              </a:spcAft>
              <a:buNone/>
            </a:pPr>
            <a:r>
              <a:rPr lang="sv" sz="2000">
                <a:solidFill>
                  <a:schemeClr val="dk2"/>
                </a:solidFill>
                <a:latin typeface="Franklin Gothic"/>
                <a:ea typeface="Franklin Gothic"/>
                <a:cs typeface="Franklin Gothic"/>
                <a:sym typeface="Franklin Gothic"/>
              </a:rPr>
              <a:t>(400 kr i 2023 års nivåer)</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UKÄ rekommenderade en tre- eller fyrfaldig ökning 2017</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45720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25" name="Shape 525"/>
        <p:cNvGrpSpPr/>
        <p:nvPr/>
      </p:nvGrpSpPr>
      <p:grpSpPr>
        <a:xfrm>
          <a:off x="0" y="0"/>
          <a:ext cx="0" cy="0"/>
          <a:chOff x="0" y="0"/>
          <a:chExt cx="0" cy="0"/>
        </a:xfrm>
      </p:grpSpPr>
      <p:sp>
        <p:nvSpPr>
          <p:cNvPr id="526" name="Google Shape;526;p73"/>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7" name="Google Shape;527;p73"/>
          <p:cNvSpPr txBox="1"/>
          <p:nvPr>
            <p:ph idx="1" type="subTitle"/>
          </p:nvPr>
        </p:nvSpPr>
        <p:spPr>
          <a:xfrm>
            <a:off x="541675"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Studentkårernas finansiering</a:t>
            </a:r>
            <a:endParaRPr b="1" sz="4400">
              <a:solidFill>
                <a:srgbClr val="DC7100"/>
              </a:solidFill>
            </a:endParaRPr>
          </a:p>
        </p:txBody>
      </p:sp>
      <p:pic>
        <p:nvPicPr>
          <p:cNvPr id="528" name="Google Shape;528;p7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529" name="Google Shape;529;p73"/>
          <p:cNvSpPr/>
          <p:nvPr/>
        </p:nvSpPr>
        <p:spPr>
          <a:xfrm>
            <a:off x="541675" y="1368900"/>
            <a:ext cx="7545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3"/>
          <p:cNvSpPr txBox="1"/>
          <p:nvPr/>
        </p:nvSpPr>
        <p:spPr>
          <a:xfrm>
            <a:off x="227650" y="1630250"/>
            <a:ext cx="68826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000">
                <a:solidFill>
                  <a:schemeClr val="dk2"/>
                </a:solidFill>
                <a:latin typeface="Franklin Gothic"/>
                <a:ea typeface="Franklin Gothic"/>
                <a:cs typeface="Franklin Gothic"/>
                <a:sym typeface="Franklin Gothic"/>
              </a:rPr>
              <a:t>Vad har SFS gjort?</a:t>
            </a:r>
            <a:endParaRPr b="1"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Skrivelse med SUHF om behovet av stöd</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Presentation på SUHF:s förbundsförsamling</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Lyfter det med politiker och andra</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Mejlkampanj med er!</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pic>
        <p:nvPicPr>
          <p:cNvPr id="531" name="Google Shape;531;p73"/>
          <p:cNvPicPr preferRelativeResize="0"/>
          <p:nvPr/>
        </p:nvPicPr>
        <p:blipFill>
          <a:blip r:embed="rId4">
            <a:alphaModFix/>
          </a:blip>
          <a:stretch>
            <a:fillRect/>
          </a:stretch>
        </p:blipFill>
        <p:spPr>
          <a:xfrm>
            <a:off x="6369001" y="1683300"/>
            <a:ext cx="2360523" cy="2345075"/>
          </a:xfrm>
          <a:prstGeom prst="rect">
            <a:avLst/>
          </a:prstGeom>
          <a:noFill/>
          <a:ln cap="flat" cmpd="sng" w="28575">
            <a:solidFill>
              <a:schemeClr val="accent5"/>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35" name="Shape 535"/>
        <p:cNvGrpSpPr/>
        <p:nvPr/>
      </p:nvGrpSpPr>
      <p:grpSpPr>
        <a:xfrm>
          <a:off x="0" y="0"/>
          <a:ext cx="0" cy="0"/>
          <a:chOff x="0" y="0"/>
          <a:chExt cx="0" cy="0"/>
        </a:xfrm>
      </p:grpSpPr>
      <p:sp>
        <p:nvSpPr>
          <p:cNvPr id="536" name="Google Shape;536;p7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37" name="Google Shape;537;p74"/>
          <p:cNvSpPr txBox="1"/>
          <p:nvPr>
            <p:ph idx="1" type="subTitle"/>
          </p:nvPr>
        </p:nvSpPr>
        <p:spPr>
          <a:xfrm>
            <a:off x="541675"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Studentkårernas finansiering</a:t>
            </a:r>
            <a:endParaRPr b="1" sz="4400">
              <a:solidFill>
                <a:srgbClr val="DC7100"/>
              </a:solidFill>
            </a:endParaRPr>
          </a:p>
        </p:txBody>
      </p:sp>
      <p:pic>
        <p:nvPicPr>
          <p:cNvPr id="538" name="Google Shape;538;p7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539" name="Google Shape;539;p74"/>
          <p:cNvSpPr/>
          <p:nvPr/>
        </p:nvSpPr>
        <p:spPr>
          <a:xfrm>
            <a:off x="541675" y="1368900"/>
            <a:ext cx="7545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4"/>
          <p:cNvSpPr txBox="1"/>
          <p:nvPr/>
        </p:nvSpPr>
        <p:spPr>
          <a:xfrm>
            <a:off x="614925" y="1588375"/>
            <a:ext cx="68826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000">
                <a:solidFill>
                  <a:schemeClr val="dk2"/>
                </a:solidFill>
                <a:latin typeface="Franklin Gothic"/>
                <a:ea typeface="Franklin Gothic"/>
                <a:cs typeface="Franklin Gothic"/>
                <a:sym typeface="Franklin Gothic"/>
              </a:rPr>
              <a:t>Vad kan ni göra?</a:t>
            </a:r>
            <a:endParaRPr b="1"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Mejla politiker</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Boka mötet</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politiker</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kommun/region</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intresseorganisationer</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lokalt viktiga företag</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pic>
        <p:nvPicPr>
          <p:cNvPr id="541" name="Google Shape;541;p74"/>
          <p:cNvPicPr preferRelativeResize="0"/>
          <p:nvPr/>
        </p:nvPicPr>
        <p:blipFill>
          <a:blip r:embed="rId4">
            <a:alphaModFix/>
          </a:blip>
          <a:stretch>
            <a:fillRect/>
          </a:stretch>
        </p:blipFill>
        <p:spPr>
          <a:xfrm rot="758483">
            <a:off x="5627457" y="1710175"/>
            <a:ext cx="3272259" cy="1384230"/>
          </a:xfrm>
          <a:prstGeom prst="rect">
            <a:avLst/>
          </a:prstGeom>
          <a:noFill/>
          <a:ln cap="flat" cmpd="sng" w="28575">
            <a:solidFill>
              <a:schemeClr val="dk1"/>
            </a:solidFill>
            <a:prstDash val="solid"/>
            <a:round/>
            <a:headEnd len="sm" w="sm" type="none"/>
            <a:tailEnd len="sm" w="sm" type="none"/>
          </a:ln>
        </p:spPr>
      </p:pic>
      <p:pic>
        <p:nvPicPr>
          <p:cNvPr id="542" name="Google Shape;542;p74"/>
          <p:cNvPicPr preferRelativeResize="0"/>
          <p:nvPr/>
        </p:nvPicPr>
        <p:blipFill>
          <a:blip r:embed="rId5">
            <a:alphaModFix/>
          </a:blip>
          <a:stretch>
            <a:fillRect/>
          </a:stretch>
        </p:blipFill>
        <p:spPr>
          <a:xfrm>
            <a:off x="4767274" y="2987475"/>
            <a:ext cx="3243726" cy="17959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85" name="Shape 185"/>
        <p:cNvGrpSpPr/>
        <p:nvPr/>
      </p:nvGrpSpPr>
      <p:grpSpPr>
        <a:xfrm>
          <a:off x="0" y="0"/>
          <a:ext cx="0" cy="0"/>
          <a:chOff x="0" y="0"/>
          <a:chExt cx="0" cy="0"/>
        </a:xfrm>
      </p:grpSpPr>
      <p:sp>
        <p:nvSpPr>
          <p:cNvPr id="186" name="Google Shape;186;p39"/>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9"/>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Välkomstceremoni</a:t>
            </a:r>
            <a:endParaRPr b="1" i="1" sz="5500">
              <a:solidFill>
                <a:schemeClr val="lt1"/>
              </a:solidFill>
              <a:latin typeface="Franklin Gothic"/>
              <a:ea typeface="Franklin Gothic"/>
              <a:cs typeface="Franklin Gothic"/>
              <a:sym typeface="Franklin Gothic"/>
            </a:endParaRPr>
          </a:p>
        </p:txBody>
      </p:sp>
      <p:sp>
        <p:nvSpPr>
          <p:cNvPr id="188" name="Google Shape;188;p39"/>
          <p:cNvSpPr txBox="1"/>
          <p:nvPr>
            <p:ph idx="4294967295" type="title"/>
          </p:nvPr>
        </p:nvSpPr>
        <p:spPr>
          <a:xfrm>
            <a:off x="3296384" y="3589133"/>
            <a:ext cx="26601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Lena Rådström Baastad</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Landshövding</a:t>
            </a:r>
            <a:r>
              <a:rPr lang="sv" sz="1300">
                <a:solidFill>
                  <a:schemeClr val="dk2"/>
                </a:solidFill>
              </a:rPr>
              <a:t> Örebro län</a:t>
            </a:r>
            <a:endParaRPr b="1" sz="1300">
              <a:solidFill>
                <a:schemeClr val="dk2"/>
              </a:solidFill>
              <a:latin typeface="Franklin Gothic"/>
              <a:ea typeface="Franklin Gothic"/>
              <a:cs typeface="Franklin Gothic"/>
              <a:sym typeface="Franklin Gothic"/>
            </a:endParaRPr>
          </a:p>
        </p:txBody>
      </p:sp>
      <p:pic>
        <p:nvPicPr>
          <p:cNvPr id="189" name="Google Shape;189;p39"/>
          <p:cNvPicPr preferRelativeResize="0"/>
          <p:nvPr/>
        </p:nvPicPr>
        <p:blipFill rotWithShape="1">
          <a:blip r:embed="rId3">
            <a:alphaModFix/>
          </a:blip>
          <a:srcRect b="0" l="28489" r="7889"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190" name="Google Shape;190;p39"/>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46" name="Shape 546"/>
        <p:cNvGrpSpPr/>
        <p:nvPr/>
      </p:nvGrpSpPr>
      <p:grpSpPr>
        <a:xfrm>
          <a:off x="0" y="0"/>
          <a:ext cx="0" cy="0"/>
          <a:chOff x="0" y="0"/>
          <a:chExt cx="0" cy="0"/>
        </a:xfrm>
      </p:grpSpPr>
      <p:sp>
        <p:nvSpPr>
          <p:cNvPr id="547" name="Google Shape;547;p7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48" name="Google Shape;548;p75"/>
          <p:cNvSpPr txBox="1"/>
          <p:nvPr>
            <p:ph idx="1" type="subTitle"/>
          </p:nvPr>
        </p:nvSpPr>
        <p:spPr>
          <a:xfrm>
            <a:off x="541675" y="589150"/>
            <a:ext cx="95382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800">
                <a:solidFill>
                  <a:srgbClr val="DC7100"/>
                </a:solidFill>
              </a:rPr>
              <a:t>Varför behöver kårerna finansiering?</a:t>
            </a:r>
            <a:endParaRPr b="1" sz="3800">
              <a:solidFill>
                <a:srgbClr val="DC7100"/>
              </a:solidFill>
            </a:endParaRPr>
          </a:p>
        </p:txBody>
      </p:sp>
      <p:pic>
        <p:nvPicPr>
          <p:cNvPr id="549" name="Google Shape;549;p75"/>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550" name="Google Shape;550;p75"/>
          <p:cNvSpPr/>
          <p:nvPr/>
        </p:nvSpPr>
        <p:spPr>
          <a:xfrm>
            <a:off x="541675" y="1280975"/>
            <a:ext cx="7545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5"/>
          <p:cNvSpPr txBox="1"/>
          <p:nvPr/>
        </p:nvSpPr>
        <p:spPr>
          <a:xfrm>
            <a:off x="614925" y="1588375"/>
            <a:ext cx="6882600" cy="32787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Kvalitetssäkring</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Levande och attraktiva städer</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Kompetensförsörjning</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Samverkan med näringslivet</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Gemenskap och stöd</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Demokrati och engagemang</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En plantskola</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55" name="Shape 555"/>
        <p:cNvGrpSpPr/>
        <p:nvPr/>
      </p:nvGrpSpPr>
      <p:grpSpPr>
        <a:xfrm>
          <a:off x="0" y="0"/>
          <a:ext cx="0" cy="0"/>
          <a:chOff x="0" y="0"/>
          <a:chExt cx="0" cy="0"/>
        </a:xfrm>
      </p:grpSpPr>
      <p:sp>
        <p:nvSpPr>
          <p:cNvPr id="556" name="Google Shape;556;p76"/>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57" name="Google Shape;557;p76"/>
          <p:cNvSpPr txBox="1"/>
          <p:nvPr>
            <p:ph idx="1" type="subTitle"/>
          </p:nvPr>
        </p:nvSpPr>
        <p:spPr>
          <a:xfrm>
            <a:off x="735800" y="438075"/>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sv" sz="4400">
                <a:solidFill>
                  <a:srgbClr val="DC7100"/>
                </a:solidFill>
              </a:rPr>
              <a:t>46 § Universitetslagen (FI)</a:t>
            </a:r>
            <a:endParaRPr b="1" sz="4400">
              <a:solidFill>
                <a:srgbClr val="DC7100"/>
              </a:solidFill>
            </a:endParaRPr>
          </a:p>
          <a:p>
            <a:pPr indent="0" lvl="0" marL="0" rtl="0" algn="l">
              <a:spcBef>
                <a:spcPts val="0"/>
              </a:spcBef>
              <a:spcAft>
                <a:spcPts val="0"/>
              </a:spcAft>
              <a:buClr>
                <a:schemeClr val="dk2"/>
              </a:buClr>
              <a:buSzPts val="1100"/>
              <a:buFont typeface="Arial"/>
              <a:buNone/>
            </a:pPr>
            <a:r>
              <a:t/>
            </a:r>
            <a:endParaRPr b="1" sz="4400">
              <a:solidFill>
                <a:srgbClr val="DC7100"/>
              </a:solidFill>
            </a:endParaRPr>
          </a:p>
          <a:p>
            <a:pPr indent="0" lvl="0" marL="0" rtl="0" algn="l">
              <a:spcBef>
                <a:spcPts val="0"/>
              </a:spcBef>
              <a:spcAft>
                <a:spcPts val="0"/>
              </a:spcAft>
              <a:buNone/>
            </a:pPr>
            <a:r>
              <a:t/>
            </a:r>
            <a:endParaRPr b="1" sz="4400">
              <a:solidFill>
                <a:srgbClr val="DC7100"/>
              </a:solidFill>
            </a:endParaRPr>
          </a:p>
        </p:txBody>
      </p:sp>
      <p:pic>
        <p:nvPicPr>
          <p:cNvPr id="558" name="Google Shape;558;p7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559" name="Google Shape;559;p76"/>
          <p:cNvSpPr/>
          <p:nvPr/>
        </p:nvSpPr>
        <p:spPr>
          <a:xfrm>
            <a:off x="824300" y="1250100"/>
            <a:ext cx="65433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6"/>
          <p:cNvSpPr txBox="1"/>
          <p:nvPr/>
        </p:nvSpPr>
        <p:spPr>
          <a:xfrm>
            <a:off x="1053800" y="1506650"/>
            <a:ext cx="6313800" cy="28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sv" sz="1900">
                <a:latin typeface="Franklin Gothic"/>
                <a:ea typeface="Franklin Gothic"/>
                <a:cs typeface="Franklin Gothic"/>
                <a:sym typeface="Franklin Gothic"/>
              </a:rPr>
              <a:t>Studentkårens syfte är att vara en </a:t>
            </a:r>
            <a:r>
              <a:rPr lang="sv" sz="1900" u="sng">
                <a:solidFill>
                  <a:schemeClr val="dk2"/>
                </a:solidFill>
                <a:latin typeface="Franklin Gothic"/>
                <a:ea typeface="Franklin Gothic"/>
                <a:cs typeface="Franklin Gothic"/>
                <a:sym typeface="Franklin Gothic"/>
              </a:rPr>
              <a:t>förenande länk för sina medlemmar</a:t>
            </a:r>
            <a:r>
              <a:rPr lang="sv" sz="1900">
                <a:solidFill>
                  <a:schemeClr val="dk2"/>
                </a:solidFill>
                <a:latin typeface="Franklin Gothic"/>
                <a:ea typeface="Franklin Gothic"/>
                <a:cs typeface="Franklin Gothic"/>
                <a:sym typeface="Franklin Gothic"/>
              </a:rPr>
              <a:t> och att främja deras samhälleliga, sociala,</a:t>
            </a:r>
            <a:r>
              <a:rPr lang="sv" sz="1900" u="sng">
                <a:solidFill>
                  <a:schemeClr val="dk2"/>
                </a:solidFill>
                <a:latin typeface="Franklin Gothic"/>
                <a:ea typeface="Franklin Gothic"/>
                <a:cs typeface="Franklin Gothic"/>
                <a:sym typeface="Franklin Gothic"/>
              </a:rPr>
              <a:t> </a:t>
            </a:r>
            <a:r>
              <a:rPr lang="sv" sz="1900">
                <a:solidFill>
                  <a:schemeClr val="dk2"/>
                </a:solidFill>
                <a:latin typeface="Franklin Gothic"/>
                <a:ea typeface="Franklin Gothic"/>
                <a:cs typeface="Franklin Gothic"/>
                <a:sym typeface="Franklin Gothic"/>
              </a:rPr>
              <a:t>intellektuella och studierelaterade ambitioner och strävanden</a:t>
            </a:r>
            <a:r>
              <a:rPr lang="sv" sz="1900">
                <a:latin typeface="Franklin Gothic"/>
                <a:ea typeface="Franklin Gothic"/>
                <a:cs typeface="Franklin Gothic"/>
                <a:sym typeface="Franklin Gothic"/>
              </a:rPr>
              <a:t> i anknytning till studenternas roll i samhället.</a:t>
            </a:r>
            <a:endParaRPr sz="1900">
              <a:latin typeface="Franklin Gothic"/>
              <a:ea typeface="Franklin Gothic"/>
              <a:cs typeface="Franklin Gothic"/>
              <a:sym typeface="Franklin Gothic"/>
            </a:endParaRPr>
          </a:p>
          <a:p>
            <a:pPr indent="0" lvl="0" marL="0" rtl="0" algn="l">
              <a:lnSpc>
                <a:spcPct val="115000"/>
              </a:lnSpc>
              <a:spcBef>
                <a:spcPts val="0"/>
              </a:spcBef>
              <a:spcAft>
                <a:spcPts val="0"/>
              </a:spcAft>
              <a:buNone/>
            </a:pPr>
            <a:r>
              <a:t/>
            </a:r>
            <a:endParaRPr sz="1900">
              <a:latin typeface="Franklin Gothic"/>
              <a:ea typeface="Franklin Gothic"/>
              <a:cs typeface="Franklin Gothic"/>
              <a:sym typeface="Franklin Gothic"/>
            </a:endParaRPr>
          </a:p>
          <a:p>
            <a:pPr indent="0" lvl="0" marL="0" rtl="0" algn="l">
              <a:lnSpc>
                <a:spcPct val="115000"/>
              </a:lnSpc>
              <a:spcBef>
                <a:spcPts val="0"/>
              </a:spcBef>
              <a:spcAft>
                <a:spcPts val="0"/>
              </a:spcAft>
              <a:buNone/>
            </a:pPr>
            <a:r>
              <a:rPr lang="sv" sz="1900">
                <a:latin typeface="Franklin Gothic"/>
                <a:ea typeface="Franklin Gothic"/>
                <a:cs typeface="Franklin Gothic"/>
                <a:sym typeface="Franklin Gothic"/>
              </a:rPr>
              <a:t>Studentkåren har till uppgift att delta i universitetets fostringsuppgift (...) genom att förbereda de studerande för </a:t>
            </a:r>
            <a:r>
              <a:rPr lang="sv" sz="1900" u="sng">
                <a:latin typeface="Franklin Gothic"/>
                <a:ea typeface="Franklin Gothic"/>
                <a:cs typeface="Franklin Gothic"/>
                <a:sym typeface="Franklin Gothic"/>
              </a:rPr>
              <a:t>ett aktivt, medvetet och kritiskt medborgarskap</a:t>
            </a:r>
            <a:r>
              <a:rPr lang="sv" sz="1900">
                <a:latin typeface="Franklin Gothic"/>
                <a:ea typeface="Franklin Gothic"/>
                <a:cs typeface="Franklin Gothic"/>
                <a:sym typeface="Franklin Gothic"/>
              </a:rPr>
              <a:t>.</a:t>
            </a:r>
            <a:endParaRPr sz="1900">
              <a:latin typeface="Franklin Gothic"/>
              <a:ea typeface="Franklin Gothic"/>
              <a:cs typeface="Franklin Gothic"/>
              <a:sym typeface="Franklin Gothic"/>
            </a:endParaRPr>
          </a:p>
        </p:txBody>
      </p:sp>
      <p:sp>
        <p:nvSpPr>
          <p:cNvPr id="561" name="Google Shape;561;p76"/>
          <p:cNvSpPr txBox="1"/>
          <p:nvPr/>
        </p:nvSpPr>
        <p:spPr>
          <a:xfrm>
            <a:off x="423075" y="1041975"/>
            <a:ext cx="7512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sv" sz="10000">
                <a:solidFill>
                  <a:schemeClr val="dk1"/>
                </a:solidFill>
                <a:latin typeface="Franklin Gothic"/>
                <a:ea typeface="Franklin Gothic"/>
                <a:cs typeface="Franklin Gothic"/>
                <a:sym typeface="Franklin Gothic"/>
              </a:rPr>
              <a:t>“</a:t>
            </a:r>
            <a:endParaRPr/>
          </a:p>
        </p:txBody>
      </p:sp>
      <p:sp>
        <p:nvSpPr>
          <p:cNvPr id="562" name="Google Shape;562;p76"/>
          <p:cNvSpPr txBox="1"/>
          <p:nvPr/>
        </p:nvSpPr>
        <p:spPr>
          <a:xfrm rot="10800000">
            <a:off x="6708000" y="3208600"/>
            <a:ext cx="894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0000">
                <a:solidFill>
                  <a:schemeClr val="dk1"/>
                </a:solidFill>
                <a:latin typeface="Franklin Gothic"/>
                <a:ea typeface="Franklin Gothic"/>
                <a:cs typeface="Franklin Gothic"/>
                <a:sym typeface="Franklin Gothic"/>
              </a:rPr>
              <a: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66" name="Shape 566"/>
        <p:cNvGrpSpPr/>
        <p:nvPr/>
      </p:nvGrpSpPr>
      <p:grpSpPr>
        <a:xfrm>
          <a:off x="0" y="0"/>
          <a:ext cx="0" cy="0"/>
          <a:chOff x="0" y="0"/>
          <a:chExt cx="0" cy="0"/>
        </a:xfrm>
      </p:grpSpPr>
      <p:pic>
        <p:nvPicPr>
          <p:cNvPr id="567" name="Google Shape;567;p77"/>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
        <p:nvSpPr>
          <p:cNvPr id="568" name="Google Shape;568;p77"/>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69" name="Google Shape;569;p77"/>
          <p:cNvSpPr txBox="1"/>
          <p:nvPr>
            <p:ph idx="1" type="subTitle"/>
          </p:nvPr>
        </p:nvSpPr>
        <p:spPr>
          <a:xfrm>
            <a:off x="311700" y="1988425"/>
            <a:ext cx="8520600" cy="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sv" sz="4900">
                <a:solidFill>
                  <a:schemeClr val="dk1"/>
                </a:solidFill>
                <a:highlight>
                  <a:srgbClr val="FDF8F4"/>
                </a:highlight>
              </a:rPr>
              <a:t>Ideologi!</a:t>
            </a:r>
            <a:r>
              <a:rPr b="1" lang="sv" sz="4900">
                <a:solidFill>
                  <a:schemeClr val="dk1"/>
                </a:solidFill>
                <a:highlight>
                  <a:srgbClr val="FDF8F4"/>
                </a:highlight>
              </a:rPr>
              <a:t> </a:t>
            </a:r>
            <a:endParaRPr b="1" sz="4900">
              <a:solidFill>
                <a:schemeClr val="dk1"/>
              </a:solidFill>
              <a:highlight>
                <a:srgbClr val="FDF8F4"/>
              </a:highlight>
            </a:endParaRPr>
          </a:p>
          <a:p>
            <a:pPr indent="0" lvl="0" marL="0" rtl="0" algn="ctr">
              <a:spcBef>
                <a:spcPts val="0"/>
              </a:spcBef>
              <a:spcAft>
                <a:spcPts val="0"/>
              </a:spcAft>
              <a:buNone/>
            </a:pPr>
            <a:r>
              <a:t/>
            </a:r>
            <a:endParaRPr b="1" sz="4900">
              <a:solidFill>
                <a:schemeClr val="dk1"/>
              </a:solidFill>
              <a:highlight>
                <a:srgbClr val="FDF8F4"/>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73" name="Shape 573"/>
        <p:cNvGrpSpPr/>
        <p:nvPr/>
      </p:nvGrpSpPr>
      <p:grpSpPr>
        <a:xfrm>
          <a:off x="0" y="0"/>
          <a:ext cx="0" cy="0"/>
          <a:chOff x="0" y="0"/>
          <a:chExt cx="0" cy="0"/>
        </a:xfrm>
      </p:grpSpPr>
      <p:pic>
        <p:nvPicPr>
          <p:cNvPr id="574" name="Google Shape;574;p78"/>
          <p:cNvPicPr preferRelativeResize="0"/>
          <p:nvPr/>
        </p:nvPicPr>
        <p:blipFill>
          <a:blip r:embed="rId3">
            <a:alphaModFix/>
          </a:blip>
          <a:stretch>
            <a:fillRect/>
          </a:stretch>
        </p:blipFill>
        <p:spPr>
          <a:xfrm>
            <a:off x="4297813" y="1719050"/>
            <a:ext cx="2531787" cy="4493376"/>
          </a:xfrm>
          <a:prstGeom prst="rect">
            <a:avLst/>
          </a:prstGeom>
          <a:noFill/>
          <a:ln>
            <a:noFill/>
          </a:ln>
        </p:spPr>
      </p:pic>
      <p:pic>
        <p:nvPicPr>
          <p:cNvPr id="575" name="Google Shape;575;p78"/>
          <p:cNvPicPr preferRelativeResize="0"/>
          <p:nvPr/>
        </p:nvPicPr>
        <p:blipFill>
          <a:blip r:embed="rId4">
            <a:alphaModFix/>
          </a:blip>
          <a:stretch>
            <a:fillRect/>
          </a:stretch>
        </p:blipFill>
        <p:spPr>
          <a:xfrm>
            <a:off x="8086644" y="4403819"/>
            <a:ext cx="969974" cy="669699"/>
          </a:xfrm>
          <a:prstGeom prst="rect">
            <a:avLst/>
          </a:prstGeom>
          <a:noFill/>
          <a:ln>
            <a:noFill/>
          </a:ln>
        </p:spPr>
      </p:pic>
      <p:pic>
        <p:nvPicPr>
          <p:cNvPr id="576" name="Google Shape;576;p78"/>
          <p:cNvPicPr preferRelativeResize="0"/>
          <p:nvPr/>
        </p:nvPicPr>
        <p:blipFill rotWithShape="1">
          <a:blip r:embed="rId5">
            <a:alphaModFix/>
          </a:blip>
          <a:srcRect b="0" l="0" r="0" t="16874"/>
          <a:stretch/>
        </p:blipFill>
        <p:spPr>
          <a:xfrm>
            <a:off x="0" y="0"/>
            <a:ext cx="2004425" cy="2962176"/>
          </a:xfrm>
          <a:prstGeom prst="rect">
            <a:avLst/>
          </a:prstGeom>
          <a:noFill/>
          <a:ln>
            <a:noFill/>
          </a:ln>
        </p:spPr>
      </p:pic>
      <p:pic>
        <p:nvPicPr>
          <p:cNvPr id="577" name="Google Shape;577;p78"/>
          <p:cNvPicPr preferRelativeResize="0"/>
          <p:nvPr/>
        </p:nvPicPr>
        <p:blipFill>
          <a:blip r:embed="rId6">
            <a:alphaModFix/>
          </a:blip>
          <a:stretch>
            <a:fillRect/>
          </a:stretch>
        </p:blipFill>
        <p:spPr>
          <a:xfrm>
            <a:off x="-5" y="2349838"/>
            <a:ext cx="2423850" cy="3231800"/>
          </a:xfrm>
          <a:prstGeom prst="rect">
            <a:avLst/>
          </a:prstGeom>
          <a:noFill/>
          <a:ln>
            <a:noFill/>
          </a:ln>
        </p:spPr>
      </p:pic>
      <p:pic>
        <p:nvPicPr>
          <p:cNvPr id="578" name="Google Shape;578;p78"/>
          <p:cNvPicPr preferRelativeResize="0"/>
          <p:nvPr/>
        </p:nvPicPr>
        <p:blipFill>
          <a:blip r:embed="rId7">
            <a:alphaModFix/>
          </a:blip>
          <a:stretch>
            <a:fillRect/>
          </a:stretch>
        </p:blipFill>
        <p:spPr>
          <a:xfrm>
            <a:off x="2004426" y="-3471"/>
            <a:ext cx="2293400" cy="3057866"/>
          </a:xfrm>
          <a:prstGeom prst="rect">
            <a:avLst/>
          </a:prstGeom>
          <a:noFill/>
          <a:ln>
            <a:noFill/>
          </a:ln>
        </p:spPr>
      </p:pic>
      <p:pic>
        <p:nvPicPr>
          <p:cNvPr id="579" name="Google Shape;579;p78"/>
          <p:cNvPicPr preferRelativeResize="0"/>
          <p:nvPr/>
        </p:nvPicPr>
        <p:blipFill>
          <a:blip r:embed="rId8">
            <a:alphaModFix/>
          </a:blip>
          <a:stretch>
            <a:fillRect/>
          </a:stretch>
        </p:blipFill>
        <p:spPr>
          <a:xfrm>
            <a:off x="4297825" y="-771331"/>
            <a:ext cx="2531773" cy="3375729"/>
          </a:xfrm>
          <a:prstGeom prst="rect">
            <a:avLst/>
          </a:prstGeom>
          <a:noFill/>
          <a:ln>
            <a:noFill/>
          </a:ln>
        </p:spPr>
      </p:pic>
      <p:pic>
        <p:nvPicPr>
          <p:cNvPr id="580" name="Google Shape;580;p78"/>
          <p:cNvPicPr preferRelativeResize="0"/>
          <p:nvPr/>
        </p:nvPicPr>
        <p:blipFill>
          <a:blip r:embed="rId9">
            <a:alphaModFix/>
          </a:blip>
          <a:stretch>
            <a:fillRect/>
          </a:stretch>
        </p:blipFill>
        <p:spPr>
          <a:xfrm>
            <a:off x="6829595" y="2255313"/>
            <a:ext cx="2314399" cy="3085875"/>
          </a:xfrm>
          <a:prstGeom prst="rect">
            <a:avLst/>
          </a:prstGeom>
          <a:noFill/>
          <a:ln>
            <a:noFill/>
          </a:ln>
        </p:spPr>
      </p:pic>
      <p:pic>
        <p:nvPicPr>
          <p:cNvPr id="581" name="Google Shape;581;p78"/>
          <p:cNvPicPr preferRelativeResize="0"/>
          <p:nvPr/>
        </p:nvPicPr>
        <p:blipFill>
          <a:blip r:embed="rId10">
            <a:alphaModFix/>
          </a:blip>
          <a:stretch>
            <a:fillRect/>
          </a:stretch>
        </p:blipFill>
        <p:spPr>
          <a:xfrm>
            <a:off x="6829600" y="-324475"/>
            <a:ext cx="2314401" cy="3085868"/>
          </a:xfrm>
          <a:prstGeom prst="rect">
            <a:avLst/>
          </a:prstGeom>
          <a:noFill/>
          <a:ln>
            <a:noFill/>
          </a:ln>
        </p:spPr>
      </p:pic>
      <p:pic>
        <p:nvPicPr>
          <p:cNvPr id="582" name="Google Shape;582;p78"/>
          <p:cNvPicPr preferRelativeResize="0"/>
          <p:nvPr/>
        </p:nvPicPr>
        <p:blipFill>
          <a:blip r:embed="rId11">
            <a:alphaModFix/>
          </a:blip>
          <a:stretch>
            <a:fillRect/>
          </a:stretch>
        </p:blipFill>
        <p:spPr>
          <a:xfrm>
            <a:off x="2004425" y="2549783"/>
            <a:ext cx="2293400" cy="305786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86" name="Shape 586"/>
        <p:cNvGrpSpPr/>
        <p:nvPr/>
      </p:nvGrpSpPr>
      <p:grpSpPr>
        <a:xfrm>
          <a:off x="0" y="0"/>
          <a:ext cx="0" cy="0"/>
          <a:chOff x="0" y="0"/>
          <a:chExt cx="0" cy="0"/>
        </a:xfrm>
      </p:grpSpPr>
      <p:sp>
        <p:nvSpPr>
          <p:cNvPr id="587" name="Google Shape;587;p79"/>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88" name="Google Shape;588;p79"/>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589" name="Google Shape;589;p79"/>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79"/>
          <p:cNvSpPr txBox="1"/>
          <p:nvPr>
            <p:ph type="ctrTitle"/>
          </p:nvPr>
        </p:nvSpPr>
        <p:spPr>
          <a:xfrm>
            <a:off x="249483" y="-125050"/>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Tack för oss!</a:t>
            </a:r>
            <a:endParaRPr sz="5500">
              <a:solidFill>
                <a:schemeClr val="lt1"/>
              </a:solidFill>
            </a:endParaRPr>
          </a:p>
        </p:txBody>
      </p:sp>
      <p:pic>
        <p:nvPicPr>
          <p:cNvPr id="591" name="Google Shape;591;p79"/>
          <p:cNvPicPr preferRelativeResize="0"/>
          <p:nvPr/>
        </p:nvPicPr>
        <p:blipFill rotWithShape="1">
          <a:blip r:embed="rId4">
            <a:alphaModFix/>
          </a:blip>
          <a:srcRect b="9697" l="23239" r="23239" t="9689"/>
          <a:stretch/>
        </p:blipFill>
        <p:spPr>
          <a:xfrm>
            <a:off x="4619350" y="2238450"/>
            <a:ext cx="2023200" cy="2030700"/>
          </a:xfrm>
          <a:prstGeom prst="ellipse">
            <a:avLst/>
          </a:prstGeom>
          <a:noFill/>
          <a:ln cap="flat" cmpd="sng" w="76200">
            <a:solidFill>
              <a:srgbClr val="DC7100"/>
            </a:solidFill>
            <a:prstDash val="solid"/>
            <a:round/>
            <a:headEnd len="sm" w="sm" type="none"/>
            <a:tailEnd len="sm" w="sm" type="none"/>
          </a:ln>
        </p:spPr>
      </p:pic>
      <p:sp>
        <p:nvSpPr>
          <p:cNvPr id="592" name="Google Shape;592;p79"/>
          <p:cNvSpPr txBox="1"/>
          <p:nvPr>
            <p:ph idx="4294967295" type="title"/>
          </p:nvPr>
        </p:nvSpPr>
        <p:spPr>
          <a:xfrm>
            <a:off x="167550"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Rasmus Lindstedt</a:t>
            </a:r>
            <a:endParaRPr sz="2000">
              <a:solidFill>
                <a:srgbClr val="DC7100"/>
              </a:solidFill>
            </a:endParaRPr>
          </a:p>
          <a:p>
            <a:pPr indent="0" lvl="0" marL="0" rtl="0" algn="ctr">
              <a:spcBef>
                <a:spcPts val="0"/>
              </a:spcBef>
              <a:spcAft>
                <a:spcPts val="0"/>
              </a:spcAft>
              <a:buNone/>
            </a:pPr>
            <a:r>
              <a:rPr lang="sv" sz="1300">
                <a:solidFill>
                  <a:schemeClr val="dk2"/>
                </a:solidFill>
              </a:rPr>
              <a:t>Ordförande</a:t>
            </a:r>
            <a:endParaRPr b="1" sz="2000">
              <a:solidFill>
                <a:srgbClr val="DC7100"/>
              </a:solidFill>
              <a:latin typeface="Franklin Gothic"/>
              <a:ea typeface="Franklin Gothic"/>
              <a:cs typeface="Franklin Gothic"/>
              <a:sym typeface="Franklin Gothic"/>
            </a:endParaRPr>
          </a:p>
        </p:txBody>
      </p:sp>
      <p:sp>
        <p:nvSpPr>
          <p:cNvPr id="593" name="Google Shape;593;p79"/>
          <p:cNvSpPr txBox="1"/>
          <p:nvPr>
            <p:ph idx="4294967295" type="title"/>
          </p:nvPr>
        </p:nvSpPr>
        <p:spPr>
          <a:xfrm>
            <a:off x="6503575"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pic>
        <p:nvPicPr>
          <p:cNvPr id="594" name="Google Shape;594;p79"/>
          <p:cNvPicPr preferRelativeResize="0"/>
          <p:nvPr/>
        </p:nvPicPr>
        <p:blipFill rotWithShape="1">
          <a:blip r:embed="rId5">
            <a:alphaModFix/>
          </a:blip>
          <a:srcRect b="0" l="21894" r="21894" t="11221"/>
          <a:stretch/>
        </p:blipFill>
        <p:spPr>
          <a:xfrm>
            <a:off x="2338050" y="2227500"/>
            <a:ext cx="1950300" cy="20526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598" name="Shape 598"/>
        <p:cNvGrpSpPr/>
        <p:nvPr/>
      </p:nvGrpSpPr>
      <p:grpSpPr>
        <a:xfrm>
          <a:off x="0" y="0"/>
          <a:ext cx="0" cy="0"/>
          <a:chOff x="0" y="0"/>
          <a:chExt cx="0" cy="0"/>
        </a:xfrm>
      </p:grpSpPr>
      <p:sp>
        <p:nvSpPr>
          <p:cNvPr id="599" name="Google Shape;599;p8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00" name="Google Shape;600;p80"/>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601" name="Google Shape;601;p80"/>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80"/>
          <p:cNvSpPr txBox="1"/>
          <p:nvPr>
            <p:ph type="ctrTitle"/>
          </p:nvPr>
        </p:nvSpPr>
        <p:spPr>
          <a:xfrm>
            <a:off x="249483" y="-24292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SFS Ekonomi</a:t>
            </a:r>
            <a:endParaRPr sz="5500">
              <a:solidFill>
                <a:schemeClr val="lt1"/>
              </a:solidFill>
            </a:endParaRPr>
          </a:p>
        </p:txBody>
      </p:sp>
      <p:pic>
        <p:nvPicPr>
          <p:cNvPr id="603" name="Google Shape;603;p80"/>
          <p:cNvPicPr preferRelativeResize="0"/>
          <p:nvPr/>
        </p:nvPicPr>
        <p:blipFill rotWithShape="1">
          <a:blip r:embed="rId4">
            <a:alphaModFix/>
          </a:blip>
          <a:srcRect b="9697" l="23239" r="23239" t="9689"/>
          <a:stretch/>
        </p:blipFill>
        <p:spPr>
          <a:xfrm>
            <a:off x="630525" y="1809675"/>
            <a:ext cx="2023200" cy="2030700"/>
          </a:xfrm>
          <a:prstGeom prst="ellipse">
            <a:avLst/>
          </a:prstGeom>
          <a:noFill/>
          <a:ln cap="flat" cmpd="sng" w="76200">
            <a:solidFill>
              <a:srgbClr val="DC7100"/>
            </a:solidFill>
            <a:prstDash val="solid"/>
            <a:round/>
            <a:headEnd len="sm" w="sm" type="none"/>
            <a:tailEnd len="sm" w="sm" type="none"/>
          </a:ln>
        </p:spPr>
      </p:pic>
      <p:sp>
        <p:nvSpPr>
          <p:cNvPr id="604" name="Google Shape;604;p80"/>
          <p:cNvSpPr txBox="1"/>
          <p:nvPr>
            <p:ph idx="4294967295" type="title"/>
          </p:nvPr>
        </p:nvSpPr>
        <p:spPr>
          <a:xfrm>
            <a:off x="2390275" y="27330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08" name="Shape 608"/>
        <p:cNvGrpSpPr/>
        <p:nvPr/>
      </p:nvGrpSpPr>
      <p:grpSpPr>
        <a:xfrm>
          <a:off x="0" y="0"/>
          <a:ext cx="0" cy="0"/>
          <a:chOff x="0" y="0"/>
          <a:chExt cx="0" cy="0"/>
        </a:xfrm>
      </p:grpSpPr>
      <p:sp>
        <p:nvSpPr>
          <p:cNvPr id="609" name="Google Shape;609;p8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10" name="Google Shape;610;p81"/>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611" name="Google Shape;611;p81"/>
          <p:cNvPicPr preferRelativeResize="0"/>
          <p:nvPr/>
        </p:nvPicPr>
        <p:blipFill>
          <a:blip r:embed="rId4">
            <a:alphaModFix/>
          </a:blip>
          <a:stretch>
            <a:fillRect/>
          </a:stretch>
        </p:blipFill>
        <p:spPr>
          <a:xfrm>
            <a:off x="309400" y="759800"/>
            <a:ext cx="6598825" cy="3770749"/>
          </a:xfrm>
          <a:prstGeom prst="rect">
            <a:avLst/>
          </a:prstGeom>
          <a:noFill/>
          <a:ln>
            <a:noFill/>
          </a:ln>
        </p:spPr>
      </p:pic>
      <p:sp>
        <p:nvSpPr>
          <p:cNvPr id="612" name="Google Shape;612;p81"/>
          <p:cNvSpPr/>
          <p:nvPr/>
        </p:nvSpPr>
        <p:spPr>
          <a:xfrm rot="810371">
            <a:off x="5809139" y="429083"/>
            <a:ext cx="2752727" cy="1434100"/>
          </a:xfrm>
          <a:prstGeom prst="wedgeEllipseCallout">
            <a:avLst>
              <a:gd fmla="val -20833" name="adj1"/>
              <a:gd fmla="val 62500" name="adj2"/>
            </a:avLst>
          </a:prstGeom>
          <a:solidFill>
            <a:srgbClr val="FFF7F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a:solidFill>
                  <a:schemeClr val="dk1"/>
                </a:solidFill>
                <a:latin typeface="Franklin Gothic"/>
                <a:ea typeface="Franklin Gothic"/>
                <a:cs typeface="Franklin Gothic"/>
                <a:sym typeface="Franklin Gothic"/>
              </a:rPr>
              <a:t>Vi är alla här i Örebro för att vi är så otroligt taggade på att höra om SFS ekonomi!</a:t>
            </a:r>
            <a:endParaRPr>
              <a:solidFill>
                <a:schemeClr val="dk1"/>
              </a:solidFill>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16" name="Shape 616"/>
        <p:cNvGrpSpPr/>
        <p:nvPr/>
      </p:nvGrpSpPr>
      <p:grpSpPr>
        <a:xfrm>
          <a:off x="0" y="0"/>
          <a:ext cx="0" cy="0"/>
          <a:chOff x="0" y="0"/>
          <a:chExt cx="0" cy="0"/>
        </a:xfrm>
      </p:grpSpPr>
      <p:sp>
        <p:nvSpPr>
          <p:cNvPr id="617" name="Google Shape;617;p8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18" name="Google Shape;618;p82"/>
          <p:cNvSpPr txBox="1"/>
          <p:nvPr>
            <p:ph idx="1" type="subTitle"/>
          </p:nvPr>
        </p:nvSpPr>
        <p:spPr>
          <a:xfrm>
            <a:off x="73700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Varför pratar vi om det där?</a:t>
            </a:r>
            <a:endParaRPr b="1" sz="4400">
              <a:solidFill>
                <a:srgbClr val="DC7100"/>
              </a:solidFill>
            </a:endParaRPr>
          </a:p>
        </p:txBody>
      </p:sp>
      <p:pic>
        <p:nvPicPr>
          <p:cNvPr id="619" name="Google Shape;619;p82"/>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620" name="Google Shape;620;p82"/>
          <p:cNvSpPr/>
          <p:nvPr/>
        </p:nvSpPr>
        <p:spPr>
          <a:xfrm>
            <a:off x="824300" y="1368900"/>
            <a:ext cx="6534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82"/>
          <p:cNvSpPr txBox="1"/>
          <p:nvPr/>
        </p:nvSpPr>
        <p:spPr>
          <a:xfrm>
            <a:off x="824300" y="1630250"/>
            <a:ext cx="68826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Franklin Gothic"/>
              <a:buChar char="●"/>
            </a:pPr>
            <a:r>
              <a:rPr lang="sv" sz="2000">
                <a:solidFill>
                  <a:schemeClr val="dk2"/>
                </a:solidFill>
                <a:latin typeface="Franklin Gothic"/>
                <a:ea typeface="Franklin Gothic"/>
                <a:cs typeface="Franklin Gothic"/>
                <a:sym typeface="Franklin Gothic"/>
              </a:rPr>
              <a:t>Ägandeskap över SFS </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Informerade beslut på SFSFUM</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Ekonomi som ingång för att förstå SFS</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pic>
        <p:nvPicPr>
          <p:cNvPr id="622" name="Google Shape;622;p82"/>
          <p:cNvPicPr preferRelativeResize="0"/>
          <p:nvPr/>
        </p:nvPicPr>
        <p:blipFill>
          <a:blip r:embed="rId4">
            <a:alphaModFix/>
          </a:blip>
          <a:stretch>
            <a:fillRect/>
          </a:stretch>
        </p:blipFill>
        <p:spPr>
          <a:xfrm>
            <a:off x="2213596" y="2764800"/>
            <a:ext cx="5281999" cy="2094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26" name="Shape 626"/>
        <p:cNvGrpSpPr/>
        <p:nvPr/>
      </p:nvGrpSpPr>
      <p:grpSpPr>
        <a:xfrm>
          <a:off x="0" y="0"/>
          <a:ext cx="0" cy="0"/>
          <a:chOff x="0" y="0"/>
          <a:chExt cx="0" cy="0"/>
        </a:xfrm>
      </p:grpSpPr>
      <p:sp>
        <p:nvSpPr>
          <p:cNvPr id="627" name="Google Shape;627;p83"/>
          <p:cNvSpPr txBox="1"/>
          <p:nvPr/>
        </p:nvSpPr>
        <p:spPr>
          <a:xfrm>
            <a:off x="3677925" y="12258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28" name="Google Shape;628;p8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629" name="Google Shape;629;p83"/>
          <p:cNvSpPr txBox="1"/>
          <p:nvPr>
            <p:ph idx="1" type="subTitle"/>
          </p:nvPr>
        </p:nvSpPr>
        <p:spPr>
          <a:xfrm>
            <a:off x="3484775" y="943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Budget</a:t>
            </a:r>
            <a:endParaRPr b="1" sz="4400">
              <a:solidFill>
                <a:srgbClr val="DC7100"/>
              </a:solidFill>
            </a:endParaRPr>
          </a:p>
        </p:txBody>
      </p:sp>
      <p:sp>
        <p:nvSpPr>
          <p:cNvPr id="630" name="Google Shape;630;p83"/>
          <p:cNvSpPr/>
          <p:nvPr/>
        </p:nvSpPr>
        <p:spPr>
          <a:xfrm>
            <a:off x="3603500" y="858725"/>
            <a:ext cx="3831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3"/>
          <p:cNvSpPr txBox="1"/>
          <p:nvPr/>
        </p:nvSpPr>
        <p:spPr>
          <a:xfrm>
            <a:off x="3484775" y="1196375"/>
            <a:ext cx="63138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Franklin Gothic"/>
              <a:buChar char="●"/>
            </a:pPr>
            <a:r>
              <a:rPr b="1" lang="sv" sz="2000">
                <a:latin typeface="Franklin Gothic"/>
                <a:ea typeface="Franklin Gothic"/>
                <a:cs typeface="Franklin Gothic"/>
                <a:sym typeface="Franklin Gothic"/>
              </a:rPr>
              <a:t>Intäkter</a:t>
            </a:r>
            <a:endParaRPr b="1" sz="2000">
              <a:latin typeface="Franklin Gothic"/>
              <a:ea typeface="Franklin Gothic"/>
              <a:cs typeface="Franklin Gothic"/>
              <a:sym typeface="Franklin Gothic"/>
            </a:endParaRPr>
          </a:p>
          <a:p>
            <a:pPr indent="-355600" lvl="1" marL="9144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Medlemsintäkter - ca 25%</a:t>
            </a:r>
            <a:endParaRPr sz="2000">
              <a:latin typeface="Franklin Gothic"/>
              <a:ea typeface="Franklin Gothic"/>
              <a:cs typeface="Franklin Gothic"/>
              <a:sym typeface="Franklin Gothic"/>
            </a:endParaRPr>
          </a:p>
          <a:p>
            <a:pPr indent="-355600" lvl="1" marL="9144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Statsbidrag - ca 70%</a:t>
            </a:r>
            <a:endParaRPr sz="2000">
              <a:latin typeface="Franklin Gothic"/>
              <a:ea typeface="Franklin Gothic"/>
              <a:cs typeface="Franklin Gothic"/>
              <a:sym typeface="Franklin Gothic"/>
            </a:endParaRPr>
          </a:p>
          <a:p>
            <a:pPr indent="-355600" lvl="1" marL="914400" rtl="0" algn="l">
              <a:spcBef>
                <a:spcPts val="0"/>
              </a:spcBef>
              <a:spcAft>
                <a:spcPts val="0"/>
              </a:spcAft>
              <a:buSzPts val="2000"/>
              <a:buFont typeface="Franklin Gothic"/>
              <a:buChar char="○"/>
            </a:pPr>
            <a:r>
              <a:rPr lang="sv" sz="2000">
                <a:latin typeface="Franklin Gothic"/>
                <a:ea typeface="Franklin Gothic"/>
                <a:cs typeface="Franklin Gothic"/>
                <a:sym typeface="Franklin Gothic"/>
              </a:rPr>
              <a:t>Övrigt - MYh</a:t>
            </a:r>
            <a:endParaRPr sz="2000">
              <a:latin typeface="Franklin Gothic"/>
              <a:ea typeface="Franklin Gothic"/>
              <a:cs typeface="Franklin Gothic"/>
              <a:sym typeface="Franklin Gothic"/>
            </a:endParaRPr>
          </a:p>
          <a:p>
            <a:pPr indent="-355600" lvl="0" marL="457200" rtl="0" algn="l">
              <a:spcBef>
                <a:spcPts val="0"/>
              </a:spcBef>
              <a:spcAft>
                <a:spcPts val="0"/>
              </a:spcAft>
              <a:buSzPts val="2000"/>
              <a:buFont typeface="Franklin Gothic"/>
              <a:buChar char="●"/>
            </a:pPr>
            <a:r>
              <a:rPr b="1" lang="sv" sz="2000">
                <a:latin typeface="Franklin Gothic"/>
                <a:ea typeface="Franklin Gothic"/>
                <a:cs typeface="Franklin Gothic"/>
                <a:sym typeface="Franklin Gothic"/>
              </a:rPr>
              <a:t>Kostnader</a:t>
            </a:r>
            <a:endParaRPr b="1" sz="2000">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Kansliet och presidiet &gt; 80%</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Förtroendevalda</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ESU- medlemsavgift</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SFSFUM och två fysiska medlemsmöten</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Nätverk</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Särskilda satsningar</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p:txBody>
      </p:sp>
      <p:graphicFrame>
        <p:nvGraphicFramePr>
          <p:cNvPr id="632" name="Google Shape;632;p83"/>
          <p:cNvGraphicFramePr/>
          <p:nvPr/>
        </p:nvGraphicFramePr>
        <p:xfrm>
          <a:off x="181200" y="94300"/>
          <a:ext cx="3000000" cy="3000000"/>
        </p:xfrm>
        <a:graphic>
          <a:graphicData uri="http://schemas.openxmlformats.org/drawingml/2006/table">
            <a:tbl>
              <a:tblPr>
                <a:noFill/>
                <a:tableStyleId>{E7571053-376A-4A07-85B7-2A8C3F706297}</a:tableStyleId>
              </a:tblPr>
              <a:tblGrid>
                <a:gridCol w="1534075"/>
                <a:gridCol w="1249400"/>
              </a:tblGrid>
              <a:tr h="200025">
                <a:tc>
                  <a:txBody>
                    <a:bodyPr/>
                    <a:lstStyle/>
                    <a:p>
                      <a:pPr indent="0" lvl="0" marL="0" rtl="0" algn="l">
                        <a:spcBef>
                          <a:spcPts val="0"/>
                        </a:spcBef>
                        <a:spcAft>
                          <a:spcPts val="0"/>
                        </a:spcAft>
                        <a:buNone/>
                      </a:pPr>
                      <a:r>
                        <a:t/>
                      </a:r>
                      <a:endParaRPr b="1"/>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sv" sz="1000">
                          <a:latin typeface="Franklin Gothic"/>
                          <a:ea typeface="Franklin Gothic"/>
                          <a:cs typeface="Franklin Gothic"/>
                          <a:sym typeface="Franklin Gothic"/>
                        </a:rPr>
                        <a:t>Budget 2024/25</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b="1" lang="sv" sz="1000">
                          <a:latin typeface="Franklin Gothic"/>
                          <a:ea typeface="Franklin Gothic"/>
                          <a:cs typeface="Franklin Gothic"/>
                          <a:sym typeface="Franklin Gothic"/>
                        </a:rPr>
                        <a:t>Intäkter</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Medlemsintäkter</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1 818 000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Statsbidrag</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5 060 000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Sjuklöneersättning</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Övrigt</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300 000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b="1" lang="sv" sz="1000">
                          <a:latin typeface="Franklin Gothic"/>
                          <a:ea typeface="Franklin Gothic"/>
                          <a:cs typeface="Franklin Gothic"/>
                          <a:sym typeface="Franklin Gothic"/>
                        </a:rPr>
                        <a:t>Totala intäkter</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sv" sz="1000">
                          <a:latin typeface="Franklin Gothic"/>
                          <a:ea typeface="Franklin Gothic"/>
                          <a:cs typeface="Franklin Gothic"/>
                          <a:sym typeface="Franklin Gothic"/>
                        </a:rPr>
                        <a:t>7 178 000</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b="1" lang="sv" sz="1000">
                          <a:latin typeface="Franklin Gothic"/>
                          <a:ea typeface="Franklin Gothic"/>
                          <a:cs typeface="Franklin Gothic"/>
                          <a:sym typeface="Franklin Gothic"/>
                        </a:rPr>
                        <a:t>Kostnader</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Kansliet</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4 375 000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Presidiet</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1 450 000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Styrelsen</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200 000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Komit</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225 000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Medlemsaktiviteter</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150 000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SFSFUM</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300 000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Doktorandkommittén</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90 000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Valberedningen</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40 000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SQC</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40 000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Studentrepresentanter</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30 000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Nätverk</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30 000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Särskilda satsningar</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75 000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sv" sz="1000">
                          <a:latin typeface="Franklin Gothic"/>
                          <a:ea typeface="Franklin Gothic"/>
                          <a:cs typeface="Franklin Gothic"/>
                          <a:sym typeface="Franklin Gothic"/>
                        </a:rPr>
                        <a:t>Avskrivningar</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sv" sz="1000">
                          <a:latin typeface="Franklin Gothic"/>
                          <a:ea typeface="Franklin Gothic"/>
                          <a:cs typeface="Franklin Gothic"/>
                          <a:sym typeface="Franklin Gothic"/>
                        </a:rPr>
                        <a:t>0</a:t>
                      </a:r>
                      <a:endParaRPr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r h="209550">
                <a:tc>
                  <a:txBody>
                    <a:bodyPr/>
                    <a:lstStyle/>
                    <a:p>
                      <a:pPr indent="0" lvl="0" marL="0" rtl="0" algn="l">
                        <a:lnSpc>
                          <a:spcPct val="115000"/>
                        </a:lnSpc>
                        <a:spcBef>
                          <a:spcPts val="0"/>
                        </a:spcBef>
                        <a:spcAft>
                          <a:spcPts val="0"/>
                        </a:spcAft>
                        <a:buNone/>
                      </a:pPr>
                      <a:r>
                        <a:rPr b="1" lang="sv" sz="1000">
                          <a:latin typeface="Franklin Gothic"/>
                          <a:ea typeface="Franklin Gothic"/>
                          <a:cs typeface="Franklin Gothic"/>
                          <a:sym typeface="Franklin Gothic"/>
                        </a:rPr>
                        <a:t>Totala kostnader</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sv" sz="1000">
                          <a:latin typeface="Franklin Gothic"/>
                          <a:ea typeface="Franklin Gothic"/>
                          <a:cs typeface="Franklin Gothic"/>
                          <a:sym typeface="Franklin Gothic"/>
                        </a:rPr>
                        <a:t>7 005 000</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19075">
                <a:tc>
                  <a:txBody>
                    <a:bodyPr/>
                    <a:lstStyle/>
                    <a:p>
                      <a:pPr indent="0" lvl="0" marL="0" rtl="0" algn="l">
                        <a:lnSpc>
                          <a:spcPct val="115000"/>
                        </a:lnSpc>
                        <a:spcBef>
                          <a:spcPts val="0"/>
                        </a:spcBef>
                        <a:spcAft>
                          <a:spcPts val="0"/>
                        </a:spcAft>
                        <a:buNone/>
                      </a:pPr>
                      <a:r>
                        <a:rPr b="1" lang="sv" sz="1000">
                          <a:latin typeface="Franklin Gothic"/>
                          <a:ea typeface="Franklin Gothic"/>
                          <a:cs typeface="Franklin Gothic"/>
                          <a:sym typeface="Franklin Gothic"/>
                        </a:rPr>
                        <a:t>Resultat</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sv" sz="1000">
                          <a:latin typeface="Franklin Gothic"/>
                          <a:ea typeface="Franklin Gothic"/>
                          <a:cs typeface="Franklin Gothic"/>
                          <a:sym typeface="Franklin Gothic"/>
                        </a:rPr>
                        <a:t>173 000</a:t>
                      </a:r>
                      <a:endParaRPr b="1" sz="1000">
                        <a:latin typeface="Franklin Gothic"/>
                        <a:ea typeface="Franklin Gothic"/>
                        <a:cs typeface="Franklin Gothic"/>
                        <a:sym typeface="Franklin Gothic"/>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36" name="Shape 636"/>
        <p:cNvGrpSpPr/>
        <p:nvPr/>
      </p:nvGrpSpPr>
      <p:grpSpPr>
        <a:xfrm>
          <a:off x="0" y="0"/>
          <a:ext cx="0" cy="0"/>
          <a:chOff x="0" y="0"/>
          <a:chExt cx="0" cy="0"/>
        </a:xfrm>
      </p:grpSpPr>
      <p:sp>
        <p:nvSpPr>
          <p:cNvPr id="637" name="Google Shape;637;p8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38" name="Google Shape;638;p84"/>
          <p:cNvSpPr txBox="1"/>
          <p:nvPr>
            <p:ph idx="1" type="subTitle"/>
          </p:nvPr>
        </p:nvSpPr>
        <p:spPr>
          <a:xfrm>
            <a:off x="73700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Faktorer som påverkar</a:t>
            </a:r>
            <a:endParaRPr b="1" sz="4400">
              <a:solidFill>
                <a:srgbClr val="DC7100"/>
              </a:solidFill>
            </a:endParaRPr>
          </a:p>
        </p:txBody>
      </p:sp>
      <p:pic>
        <p:nvPicPr>
          <p:cNvPr id="639" name="Google Shape;639;p8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640" name="Google Shape;640;p84"/>
          <p:cNvSpPr/>
          <p:nvPr/>
        </p:nvSpPr>
        <p:spPr>
          <a:xfrm>
            <a:off x="824300" y="1368900"/>
            <a:ext cx="5420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84"/>
          <p:cNvSpPr txBox="1"/>
          <p:nvPr/>
        </p:nvSpPr>
        <p:spPr>
          <a:xfrm>
            <a:off x="824300" y="1630250"/>
            <a:ext cx="68826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000">
                <a:latin typeface="Franklin Gothic"/>
                <a:ea typeface="Franklin Gothic"/>
                <a:cs typeface="Franklin Gothic"/>
                <a:sym typeface="Franklin Gothic"/>
              </a:rPr>
              <a:t>De faktorer som mest påverkar SFS ekonomi är:</a:t>
            </a:r>
            <a:endParaRPr b="1" sz="2000">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b="1" lang="sv" sz="2000">
                <a:solidFill>
                  <a:schemeClr val="dk2"/>
                </a:solidFill>
                <a:latin typeface="Franklin Gothic"/>
                <a:ea typeface="Franklin Gothic"/>
                <a:cs typeface="Franklin Gothic"/>
                <a:sym typeface="Franklin Gothic"/>
              </a:rPr>
              <a:t>Intäkter</a:t>
            </a:r>
            <a:r>
              <a:rPr lang="sv" sz="2000">
                <a:solidFill>
                  <a:schemeClr val="dk2"/>
                </a:solidFill>
                <a:latin typeface="Franklin Gothic"/>
                <a:ea typeface="Franklin Gothic"/>
                <a:cs typeface="Franklin Gothic"/>
                <a:sym typeface="Franklin Gothic"/>
              </a:rPr>
              <a:t>: Statsbidrag, antal medlemmar och medlemsavgift</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b="1" lang="sv" sz="2000">
                <a:solidFill>
                  <a:schemeClr val="dk2"/>
                </a:solidFill>
                <a:latin typeface="Franklin Gothic"/>
                <a:ea typeface="Franklin Gothic"/>
                <a:cs typeface="Franklin Gothic"/>
                <a:sym typeface="Franklin Gothic"/>
              </a:rPr>
              <a:t>Kostnader</a:t>
            </a:r>
            <a:r>
              <a:rPr lang="sv" sz="2000">
                <a:solidFill>
                  <a:schemeClr val="dk2"/>
                </a:solidFill>
                <a:latin typeface="Franklin Gothic"/>
                <a:ea typeface="Franklin Gothic"/>
                <a:cs typeface="Franklin Gothic"/>
                <a:sym typeface="Franklin Gothic"/>
              </a:rPr>
              <a:t>: Antal anställda, antal presidialer</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Större evenamng:</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Nordiskt ordførandemöte, NOM oktober 2022</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European Students’ Convention, ESC mars 2023</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Eurodoc Annual Meeting and Conference juni 2023</a:t>
            </a:r>
            <a:endParaRPr sz="2000">
              <a:solidFill>
                <a:schemeClr val="dk2"/>
              </a:solidFill>
              <a:latin typeface="Franklin Gothic"/>
              <a:ea typeface="Franklin Gothic"/>
              <a:cs typeface="Franklin Gothic"/>
              <a:sym typeface="Franklin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94" name="Shape 194"/>
        <p:cNvGrpSpPr/>
        <p:nvPr/>
      </p:nvGrpSpPr>
      <p:grpSpPr>
        <a:xfrm>
          <a:off x="0" y="0"/>
          <a:ext cx="0" cy="0"/>
          <a:chOff x="0" y="0"/>
          <a:chExt cx="0" cy="0"/>
        </a:xfrm>
      </p:grpSpPr>
      <p:sp>
        <p:nvSpPr>
          <p:cNvPr id="195" name="Google Shape;195;p40"/>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0"/>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Välkomstceremoni</a:t>
            </a:r>
            <a:endParaRPr b="1" i="1" sz="5500">
              <a:solidFill>
                <a:schemeClr val="lt1"/>
              </a:solidFill>
              <a:latin typeface="Franklin Gothic"/>
              <a:ea typeface="Franklin Gothic"/>
              <a:cs typeface="Franklin Gothic"/>
              <a:sym typeface="Franklin Gothic"/>
            </a:endParaRPr>
          </a:p>
        </p:txBody>
      </p:sp>
      <p:sp>
        <p:nvSpPr>
          <p:cNvPr id="197" name="Google Shape;197;p40"/>
          <p:cNvSpPr txBox="1"/>
          <p:nvPr>
            <p:ph idx="4294967295" type="title"/>
          </p:nvPr>
        </p:nvSpPr>
        <p:spPr>
          <a:xfrm>
            <a:off x="3296384" y="3589133"/>
            <a:ext cx="26601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John Johansson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Kommunstyrelsens ordförande </a:t>
            </a:r>
            <a:br>
              <a:rPr lang="sv" sz="1300">
                <a:solidFill>
                  <a:schemeClr val="dk2"/>
                </a:solidFill>
              </a:rPr>
            </a:br>
            <a:r>
              <a:rPr lang="sv" sz="1300">
                <a:solidFill>
                  <a:schemeClr val="dk2"/>
                </a:solidFill>
              </a:rPr>
              <a:t>Örebro kommun</a:t>
            </a:r>
            <a:endParaRPr b="1" sz="1300">
              <a:solidFill>
                <a:schemeClr val="dk2"/>
              </a:solidFill>
              <a:latin typeface="Franklin Gothic"/>
              <a:ea typeface="Franklin Gothic"/>
              <a:cs typeface="Franklin Gothic"/>
              <a:sym typeface="Franklin Gothic"/>
            </a:endParaRPr>
          </a:p>
        </p:txBody>
      </p:sp>
      <p:pic>
        <p:nvPicPr>
          <p:cNvPr id="198" name="Google Shape;198;p40"/>
          <p:cNvPicPr preferRelativeResize="0"/>
          <p:nvPr/>
        </p:nvPicPr>
        <p:blipFill rotWithShape="1">
          <a:blip r:embed="rId3">
            <a:alphaModFix/>
          </a:blip>
          <a:srcRect b="0" l="1171" r="1171"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199" name="Google Shape;199;p40"/>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45" name="Shape 645"/>
        <p:cNvGrpSpPr/>
        <p:nvPr/>
      </p:nvGrpSpPr>
      <p:grpSpPr>
        <a:xfrm>
          <a:off x="0" y="0"/>
          <a:ext cx="0" cy="0"/>
          <a:chOff x="0" y="0"/>
          <a:chExt cx="0" cy="0"/>
        </a:xfrm>
      </p:grpSpPr>
      <p:sp>
        <p:nvSpPr>
          <p:cNvPr id="646" name="Google Shape;646;p8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47" name="Google Shape;647;p85"/>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648" name="Google Shape;648;p85"/>
          <p:cNvPicPr preferRelativeResize="0"/>
          <p:nvPr/>
        </p:nvPicPr>
        <p:blipFill>
          <a:blip r:embed="rId4">
            <a:alphaModFix/>
          </a:blip>
          <a:stretch>
            <a:fillRect/>
          </a:stretch>
        </p:blipFill>
        <p:spPr>
          <a:xfrm>
            <a:off x="-98600" y="118125"/>
            <a:ext cx="6326487" cy="5025375"/>
          </a:xfrm>
          <a:prstGeom prst="rect">
            <a:avLst/>
          </a:prstGeom>
          <a:noFill/>
          <a:ln>
            <a:noFill/>
          </a:ln>
        </p:spPr>
      </p:pic>
      <p:sp>
        <p:nvSpPr>
          <p:cNvPr id="649" name="Google Shape;649;p85"/>
          <p:cNvSpPr txBox="1"/>
          <p:nvPr/>
        </p:nvSpPr>
        <p:spPr>
          <a:xfrm>
            <a:off x="6056625" y="478350"/>
            <a:ext cx="3000000" cy="29553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Några år av negativa resultat</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Inflation</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Sänkta anslag 2026</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Mål:</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årsomsättning</a:t>
            </a:r>
            <a:endParaRPr sz="2000">
              <a:solidFill>
                <a:schemeClr val="dk2"/>
              </a:solidFill>
              <a:latin typeface="Franklin Gothic"/>
              <a:ea typeface="Franklin Gothic"/>
              <a:cs typeface="Franklin Gothic"/>
              <a:sym typeface="Franklin Gothic"/>
            </a:endParaRPr>
          </a:p>
          <a:p>
            <a:pPr indent="0" lvl="0" marL="914400" rtl="0" algn="l">
              <a:spcBef>
                <a:spcPts val="0"/>
              </a:spcBef>
              <a:spcAft>
                <a:spcPts val="0"/>
              </a:spcAft>
              <a:buNone/>
            </a:pPr>
            <a:r>
              <a:rPr lang="sv" sz="2000">
                <a:solidFill>
                  <a:schemeClr val="dk2"/>
                </a:solidFill>
                <a:latin typeface="Franklin Gothic"/>
                <a:ea typeface="Franklin Gothic"/>
                <a:cs typeface="Franklin Gothic"/>
                <a:sym typeface="Franklin Gothic"/>
              </a:rPr>
              <a:t>i eget kapital</a:t>
            </a:r>
            <a:endParaRPr sz="2000">
              <a:solidFill>
                <a:schemeClr val="dk2"/>
              </a:solidFill>
              <a:latin typeface="Franklin Gothic"/>
              <a:ea typeface="Franklin Gothic"/>
              <a:cs typeface="Franklin Gothic"/>
              <a:sym typeface="Franklin Gothic"/>
            </a:endParaRPr>
          </a:p>
          <a:p>
            <a:pPr indent="0" lvl="0" marL="91440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53" name="Shape 653"/>
        <p:cNvGrpSpPr/>
        <p:nvPr/>
      </p:nvGrpSpPr>
      <p:grpSpPr>
        <a:xfrm>
          <a:off x="0" y="0"/>
          <a:ext cx="0" cy="0"/>
          <a:chOff x="0" y="0"/>
          <a:chExt cx="0" cy="0"/>
        </a:xfrm>
      </p:grpSpPr>
      <p:sp>
        <p:nvSpPr>
          <p:cNvPr id="654" name="Google Shape;654;p8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55" name="Google Shape;655;p86"/>
          <p:cNvPicPr preferRelativeResize="0"/>
          <p:nvPr/>
        </p:nvPicPr>
        <p:blipFill>
          <a:blip r:embed="rId3">
            <a:alphaModFix/>
          </a:blip>
          <a:stretch>
            <a:fillRect/>
          </a:stretch>
        </p:blipFill>
        <p:spPr>
          <a:xfrm>
            <a:off x="8086644" y="4403819"/>
            <a:ext cx="969974" cy="669699"/>
          </a:xfrm>
          <a:prstGeom prst="rect">
            <a:avLst/>
          </a:prstGeom>
          <a:noFill/>
          <a:ln>
            <a:noFill/>
          </a:ln>
        </p:spPr>
      </p:pic>
      <p:pic>
        <p:nvPicPr>
          <p:cNvPr id="656" name="Google Shape;656;p86" title="Diagram"/>
          <p:cNvPicPr preferRelativeResize="0"/>
          <p:nvPr/>
        </p:nvPicPr>
        <p:blipFill>
          <a:blip r:embed="rId4">
            <a:alphaModFix/>
          </a:blip>
          <a:stretch>
            <a:fillRect/>
          </a:stretch>
        </p:blipFill>
        <p:spPr>
          <a:xfrm>
            <a:off x="477925" y="382950"/>
            <a:ext cx="6741999" cy="41688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60" name="Shape 660"/>
        <p:cNvGrpSpPr/>
        <p:nvPr/>
      </p:nvGrpSpPr>
      <p:grpSpPr>
        <a:xfrm>
          <a:off x="0" y="0"/>
          <a:ext cx="0" cy="0"/>
          <a:chOff x="0" y="0"/>
          <a:chExt cx="0" cy="0"/>
        </a:xfrm>
      </p:grpSpPr>
      <p:sp>
        <p:nvSpPr>
          <p:cNvPr id="661" name="Google Shape;661;p8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62" name="Google Shape;662;p87"/>
          <p:cNvSpPr txBox="1"/>
          <p:nvPr>
            <p:ph idx="1" type="subTitle"/>
          </p:nvPr>
        </p:nvSpPr>
        <p:spPr>
          <a:xfrm>
            <a:off x="73700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Verksamhetsåret 2024/25</a:t>
            </a:r>
            <a:endParaRPr b="1" sz="4400">
              <a:solidFill>
                <a:srgbClr val="DC7100"/>
              </a:solidFill>
            </a:endParaRPr>
          </a:p>
        </p:txBody>
      </p:sp>
      <p:pic>
        <p:nvPicPr>
          <p:cNvPr id="663" name="Google Shape;663;p8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664" name="Google Shape;664;p87"/>
          <p:cNvSpPr/>
          <p:nvPr/>
        </p:nvSpPr>
        <p:spPr>
          <a:xfrm>
            <a:off x="824300" y="1368900"/>
            <a:ext cx="6764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7"/>
          <p:cNvSpPr txBox="1"/>
          <p:nvPr/>
        </p:nvSpPr>
        <p:spPr>
          <a:xfrm>
            <a:off x="824300" y="1630250"/>
            <a:ext cx="68826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000">
                <a:solidFill>
                  <a:schemeClr val="dk2"/>
                </a:solidFill>
                <a:latin typeface="Franklin Gothic"/>
                <a:ea typeface="Franklin Gothic"/>
                <a:cs typeface="Franklin Gothic"/>
                <a:sym typeface="Franklin Gothic"/>
              </a:rPr>
              <a:t>Ekonomi är prioriterat!</a:t>
            </a:r>
            <a:endParaRPr b="1"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Kostnadsmedvetenhet</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Konkretiserade budgetar för verksamhetens olika delar</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Kapitalplacering</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Uppdrag från SFSFUM att se över minskade utgifter innan medlemsavgiften höjs</a:t>
            </a:r>
            <a:endParaRPr sz="2000">
              <a:solidFill>
                <a:schemeClr val="dk2"/>
              </a:solidFill>
              <a:latin typeface="Franklin Gothic"/>
              <a:ea typeface="Franklin Gothic"/>
              <a:cs typeface="Franklin Gothic"/>
              <a:sym typeface="Franklin Gothic"/>
            </a:endParaRPr>
          </a:p>
          <a:p>
            <a:pPr indent="0" lvl="0" marL="457200" rtl="0" algn="l">
              <a:spcBef>
                <a:spcPts val="0"/>
              </a:spcBef>
              <a:spcAft>
                <a:spcPts val="0"/>
              </a:spcAft>
              <a:buNone/>
            </a:pPr>
            <a:r>
              <a:t/>
            </a:r>
            <a:endParaRPr b="1" sz="2000">
              <a:latin typeface="Franklin Gothic"/>
              <a:ea typeface="Franklin Gothic"/>
              <a:cs typeface="Franklin Gothic"/>
              <a:sym typeface="Franklin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69" name="Shape 669"/>
        <p:cNvGrpSpPr/>
        <p:nvPr/>
      </p:nvGrpSpPr>
      <p:grpSpPr>
        <a:xfrm>
          <a:off x="0" y="0"/>
          <a:ext cx="0" cy="0"/>
          <a:chOff x="0" y="0"/>
          <a:chExt cx="0" cy="0"/>
        </a:xfrm>
      </p:grpSpPr>
      <p:sp>
        <p:nvSpPr>
          <p:cNvPr id="670" name="Google Shape;670;p88"/>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71" name="Google Shape;671;p88"/>
          <p:cNvSpPr txBox="1"/>
          <p:nvPr>
            <p:ph idx="1" type="subTitle"/>
          </p:nvPr>
        </p:nvSpPr>
        <p:spPr>
          <a:xfrm>
            <a:off x="737000" y="58915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Framåtblick</a:t>
            </a:r>
            <a:endParaRPr b="1" sz="4400">
              <a:solidFill>
                <a:srgbClr val="DC7100"/>
              </a:solidFill>
            </a:endParaRPr>
          </a:p>
        </p:txBody>
      </p:sp>
      <p:pic>
        <p:nvPicPr>
          <p:cNvPr id="672" name="Google Shape;672;p88"/>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673" name="Google Shape;673;p88"/>
          <p:cNvSpPr/>
          <p:nvPr/>
        </p:nvSpPr>
        <p:spPr>
          <a:xfrm>
            <a:off x="824300" y="1368900"/>
            <a:ext cx="2954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88"/>
          <p:cNvSpPr txBox="1"/>
          <p:nvPr/>
        </p:nvSpPr>
        <p:spPr>
          <a:xfrm>
            <a:off x="824300" y="1630250"/>
            <a:ext cx="6882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000">
                <a:solidFill>
                  <a:schemeClr val="dk2"/>
                </a:solidFill>
                <a:latin typeface="Franklin Gothic"/>
                <a:ea typeface="Franklin Gothic"/>
                <a:cs typeface="Franklin Gothic"/>
                <a:sym typeface="Franklin Gothic"/>
              </a:rPr>
              <a:t>Sänkning 2026 - tuffare för SFS och kårerna</a:t>
            </a:r>
            <a:endParaRPr b="1"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Avväganden</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Värde nu vs. långsiktighet</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Vilken verksamhet ska prioriteras?</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Förtroendevalda - hållbarhetstriangeln</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Motverka sänkningen</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Synliggöra studentkårernas arbete</a:t>
            </a:r>
            <a:endParaRPr sz="2000">
              <a:solidFill>
                <a:schemeClr val="dk2"/>
              </a:solidFill>
              <a:latin typeface="Franklin Gothic"/>
              <a:ea typeface="Franklin Gothic"/>
              <a:cs typeface="Franklin Gothic"/>
              <a:sym typeface="Franklin Gothic"/>
            </a:endParaRPr>
          </a:p>
          <a:p>
            <a:pPr indent="-355600" lvl="1" marL="9144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Träffa politiker, makthavare, andra aktörer</a:t>
            </a:r>
            <a:endParaRPr sz="2000">
              <a:solidFill>
                <a:schemeClr val="dk2"/>
              </a:solidFill>
              <a:latin typeface="Franklin Gothic"/>
              <a:ea typeface="Franklin Gothic"/>
              <a:cs typeface="Franklin Gothic"/>
              <a:sym typeface="Franklin Gothic"/>
            </a:endParaRPr>
          </a:p>
          <a:p>
            <a:pPr indent="-355600" lvl="0" marL="457200" rtl="0" algn="l">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Värde i medlemskapet</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sz="2000">
                <a:solidFill>
                  <a:schemeClr val="dk2"/>
                </a:solidFill>
                <a:latin typeface="Franklin Gothic"/>
                <a:ea typeface="Franklin Gothic"/>
                <a:cs typeface="Franklin Gothic"/>
                <a:sym typeface="Franklin Gothic"/>
              </a:rPr>
              <a:t>Viktigare än någonsin att vi håller ihop!</a:t>
            </a:r>
            <a:r>
              <a:rPr lang="sv" sz="2000">
                <a:solidFill>
                  <a:schemeClr val="dk2"/>
                </a:solidFill>
                <a:latin typeface="Franklin Gothic"/>
                <a:ea typeface="Franklin Gothic"/>
                <a:cs typeface="Franklin Gothic"/>
                <a:sym typeface="Franklin Gothic"/>
              </a:rPr>
              <a:t> </a:t>
            </a:r>
            <a:endParaRPr sz="20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b="1" sz="2000">
              <a:solidFill>
                <a:schemeClr val="dk2"/>
              </a:solidFill>
              <a:latin typeface="Franklin Gothic"/>
              <a:ea typeface="Franklin Gothic"/>
              <a:cs typeface="Franklin Gothic"/>
              <a:sym typeface="Franklin Gothic"/>
            </a:endParaRPr>
          </a:p>
          <a:p>
            <a:pPr indent="0" lvl="0" marL="457200" rtl="0" algn="l">
              <a:spcBef>
                <a:spcPts val="0"/>
              </a:spcBef>
              <a:spcAft>
                <a:spcPts val="0"/>
              </a:spcAft>
              <a:buNone/>
            </a:pPr>
            <a:r>
              <a:t/>
            </a:r>
            <a:endParaRPr b="1" sz="2000">
              <a:latin typeface="Franklin Gothic"/>
              <a:ea typeface="Franklin Gothic"/>
              <a:cs typeface="Franklin Gothic"/>
              <a:sym typeface="Franklin Gothic"/>
            </a:endParaRPr>
          </a:p>
        </p:txBody>
      </p:sp>
      <p:sp>
        <p:nvSpPr>
          <p:cNvPr id="675" name="Google Shape;675;p88"/>
          <p:cNvSpPr/>
          <p:nvPr/>
        </p:nvSpPr>
        <p:spPr>
          <a:xfrm>
            <a:off x="6670112" y="930779"/>
            <a:ext cx="1578300" cy="1242900"/>
          </a:xfrm>
          <a:prstGeom prst="triangle">
            <a:avLst>
              <a:gd fmla="val 50000" name="adj"/>
            </a:avLst>
          </a:prstGeom>
          <a:noFill/>
          <a:ln cap="flat" cmpd="sng" w="38100">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ranklin Gothic"/>
              <a:ea typeface="Franklin Gothic"/>
              <a:cs typeface="Franklin Gothic"/>
              <a:sym typeface="Franklin Gothic"/>
            </a:endParaRPr>
          </a:p>
        </p:txBody>
      </p:sp>
      <p:sp>
        <p:nvSpPr>
          <p:cNvPr id="676" name="Google Shape;676;p88"/>
          <p:cNvSpPr txBox="1"/>
          <p:nvPr/>
        </p:nvSpPr>
        <p:spPr>
          <a:xfrm>
            <a:off x="6670094" y="527600"/>
            <a:ext cx="1578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2000">
                <a:solidFill>
                  <a:srgbClr val="000000"/>
                </a:solidFill>
                <a:latin typeface="Franklin Gothic"/>
                <a:ea typeface="Franklin Gothic"/>
                <a:cs typeface="Franklin Gothic"/>
                <a:sym typeface="Franklin Gothic"/>
              </a:rPr>
              <a:t>Social</a:t>
            </a:r>
            <a:endParaRPr sz="2000">
              <a:solidFill>
                <a:srgbClr val="000000"/>
              </a:solidFill>
              <a:latin typeface="Franklin Gothic"/>
              <a:ea typeface="Franklin Gothic"/>
              <a:cs typeface="Franklin Gothic"/>
              <a:sym typeface="Franklin Gothic"/>
            </a:endParaRPr>
          </a:p>
        </p:txBody>
      </p:sp>
      <p:sp>
        <p:nvSpPr>
          <p:cNvPr id="677" name="Google Shape;677;p88"/>
          <p:cNvSpPr txBox="1"/>
          <p:nvPr/>
        </p:nvSpPr>
        <p:spPr>
          <a:xfrm>
            <a:off x="7207699" y="2115951"/>
            <a:ext cx="1605600" cy="4926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sv" sz="2000">
                <a:solidFill>
                  <a:srgbClr val="000000"/>
                </a:solidFill>
                <a:latin typeface="Franklin Gothic"/>
                <a:ea typeface="Franklin Gothic"/>
                <a:cs typeface="Franklin Gothic"/>
                <a:sym typeface="Franklin Gothic"/>
              </a:rPr>
              <a:t>Klimat</a:t>
            </a:r>
            <a:endParaRPr/>
          </a:p>
        </p:txBody>
      </p:sp>
      <p:sp>
        <p:nvSpPr>
          <p:cNvPr id="678" name="Google Shape;678;p88"/>
          <p:cNvSpPr txBox="1"/>
          <p:nvPr/>
        </p:nvSpPr>
        <p:spPr>
          <a:xfrm>
            <a:off x="5812449" y="2115951"/>
            <a:ext cx="1536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2000">
                <a:solidFill>
                  <a:srgbClr val="000000"/>
                </a:solidFill>
                <a:latin typeface="Franklin Gothic"/>
                <a:ea typeface="Franklin Gothic"/>
                <a:cs typeface="Franklin Gothic"/>
                <a:sym typeface="Franklin Gothic"/>
              </a:rPr>
              <a:t>Ekonomi</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82" name="Shape 682"/>
        <p:cNvGrpSpPr/>
        <p:nvPr/>
      </p:nvGrpSpPr>
      <p:grpSpPr>
        <a:xfrm>
          <a:off x="0" y="0"/>
          <a:ext cx="0" cy="0"/>
          <a:chOff x="0" y="0"/>
          <a:chExt cx="0" cy="0"/>
        </a:xfrm>
      </p:grpSpPr>
      <p:sp>
        <p:nvSpPr>
          <p:cNvPr id="683" name="Google Shape;683;p89"/>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84" name="Google Shape;684;p89"/>
          <p:cNvSpPr txBox="1"/>
          <p:nvPr>
            <p:ph idx="1" type="subTitle"/>
          </p:nvPr>
        </p:nvSpPr>
        <p:spPr>
          <a:xfrm>
            <a:off x="768400" y="337925"/>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Håll dig uppdaterad!</a:t>
            </a:r>
            <a:endParaRPr b="1" sz="4400">
              <a:solidFill>
                <a:srgbClr val="DC7100"/>
              </a:solidFill>
            </a:endParaRPr>
          </a:p>
        </p:txBody>
      </p:sp>
      <p:pic>
        <p:nvPicPr>
          <p:cNvPr id="685" name="Google Shape;685;p8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686" name="Google Shape;686;p89"/>
          <p:cNvSpPr/>
          <p:nvPr/>
        </p:nvSpPr>
        <p:spPr>
          <a:xfrm>
            <a:off x="813850" y="1155363"/>
            <a:ext cx="4890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7" name="Google Shape;687;p89"/>
          <p:cNvPicPr preferRelativeResize="0"/>
          <p:nvPr/>
        </p:nvPicPr>
        <p:blipFill>
          <a:blip r:embed="rId4">
            <a:alphaModFix/>
          </a:blip>
          <a:stretch>
            <a:fillRect/>
          </a:stretch>
        </p:blipFill>
        <p:spPr>
          <a:xfrm>
            <a:off x="1691025" y="2224350"/>
            <a:ext cx="2296875" cy="2296875"/>
          </a:xfrm>
          <a:prstGeom prst="rect">
            <a:avLst/>
          </a:prstGeom>
          <a:noFill/>
          <a:ln cap="flat" cmpd="sng" w="28575">
            <a:solidFill>
              <a:srgbClr val="DC7100"/>
            </a:solidFill>
            <a:prstDash val="solid"/>
            <a:round/>
            <a:headEnd len="sm" w="sm" type="none"/>
            <a:tailEnd len="sm" w="sm" type="none"/>
          </a:ln>
        </p:spPr>
      </p:pic>
      <p:sp>
        <p:nvSpPr>
          <p:cNvPr id="688" name="Google Shape;688;p89"/>
          <p:cNvSpPr txBox="1"/>
          <p:nvPr/>
        </p:nvSpPr>
        <p:spPr>
          <a:xfrm>
            <a:off x="1266525" y="1577850"/>
            <a:ext cx="3244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000">
                <a:solidFill>
                  <a:schemeClr val="dk1"/>
                </a:solidFill>
                <a:latin typeface="Franklin Gothic"/>
                <a:ea typeface="Franklin Gothic"/>
                <a:cs typeface="Franklin Gothic"/>
                <a:sym typeface="Franklin Gothic"/>
              </a:rPr>
              <a:t>SFS Onsdagsbrev</a:t>
            </a:r>
            <a:endParaRPr/>
          </a:p>
        </p:txBody>
      </p:sp>
      <p:pic>
        <p:nvPicPr>
          <p:cNvPr id="689" name="Google Shape;689;p89"/>
          <p:cNvPicPr preferRelativeResize="0"/>
          <p:nvPr/>
        </p:nvPicPr>
        <p:blipFill>
          <a:blip r:embed="rId5">
            <a:alphaModFix/>
          </a:blip>
          <a:stretch>
            <a:fillRect/>
          </a:stretch>
        </p:blipFill>
        <p:spPr>
          <a:xfrm>
            <a:off x="4717113" y="3252525"/>
            <a:ext cx="1474898" cy="829624"/>
          </a:xfrm>
          <a:prstGeom prst="rect">
            <a:avLst/>
          </a:prstGeom>
          <a:noFill/>
          <a:ln>
            <a:noFill/>
          </a:ln>
        </p:spPr>
      </p:pic>
      <p:sp>
        <p:nvSpPr>
          <p:cNvPr id="690" name="Google Shape;690;p89"/>
          <p:cNvSpPr txBox="1"/>
          <p:nvPr/>
        </p:nvSpPr>
        <p:spPr>
          <a:xfrm>
            <a:off x="5972875" y="23495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000">
                <a:solidFill>
                  <a:schemeClr val="dk1"/>
                </a:solidFill>
                <a:latin typeface="Franklin Gothic"/>
                <a:ea typeface="Franklin Gothic"/>
                <a:cs typeface="Franklin Gothic"/>
                <a:sym typeface="Franklin Gothic"/>
              </a:rPr>
              <a:t>@sfs_officiell</a:t>
            </a:r>
            <a:endParaRPr/>
          </a:p>
        </p:txBody>
      </p:sp>
      <p:pic>
        <p:nvPicPr>
          <p:cNvPr id="691" name="Google Shape;691;p89"/>
          <p:cNvPicPr preferRelativeResize="0"/>
          <p:nvPr/>
        </p:nvPicPr>
        <p:blipFill>
          <a:blip r:embed="rId6">
            <a:alphaModFix/>
          </a:blip>
          <a:stretch>
            <a:fillRect/>
          </a:stretch>
        </p:blipFill>
        <p:spPr>
          <a:xfrm>
            <a:off x="4988338" y="2224350"/>
            <a:ext cx="932462" cy="932462"/>
          </a:xfrm>
          <a:prstGeom prst="rect">
            <a:avLst/>
          </a:prstGeom>
          <a:noFill/>
          <a:ln>
            <a:noFill/>
          </a:ln>
        </p:spPr>
      </p:pic>
      <p:sp>
        <p:nvSpPr>
          <p:cNvPr id="692" name="Google Shape;692;p89"/>
          <p:cNvSpPr txBox="1"/>
          <p:nvPr/>
        </p:nvSpPr>
        <p:spPr>
          <a:xfrm>
            <a:off x="5972875" y="3252513"/>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3000">
                <a:solidFill>
                  <a:schemeClr val="dk1"/>
                </a:solidFill>
                <a:latin typeface="Franklin Gothic"/>
                <a:ea typeface="Franklin Gothic"/>
                <a:cs typeface="Franklin Gothic"/>
                <a:sym typeface="Franklin Gothic"/>
              </a:rPr>
              <a:t>@sfs_officiell</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696" name="Shape 696"/>
        <p:cNvGrpSpPr/>
        <p:nvPr/>
      </p:nvGrpSpPr>
      <p:grpSpPr>
        <a:xfrm>
          <a:off x="0" y="0"/>
          <a:ext cx="0" cy="0"/>
          <a:chOff x="0" y="0"/>
          <a:chExt cx="0" cy="0"/>
        </a:xfrm>
      </p:grpSpPr>
      <p:sp>
        <p:nvSpPr>
          <p:cNvPr id="697" name="Google Shape;697;p9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98" name="Google Shape;698;p90"/>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699" name="Google Shape;699;p90"/>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90"/>
          <p:cNvSpPr txBox="1"/>
          <p:nvPr>
            <p:ph type="ctrTitle"/>
          </p:nvPr>
        </p:nvSpPr>
        <p:spPr>
          <a:xfrm>
            <a:off x="311708" y="19557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Tack för mig!</a:t>
            </a:r>
            <a:br>
              <a:rPr lang="sv" sz="5500">
                <a:solidFill>
                  <a:schemeClr val="lt1"/>
                </a:solidFill>
              </a:rPr>
            </a:br>
            <a:r>
              <a:rPr lang="sv" sz="5500">
                <a:solidFill>
                  <a:schemeClr val="lt1"/>
                </a:solidFill>
              </a:rPr>
              <a:t>Frågor?</a:t>
            </a:r>
            <a:endParaRPr sz="5500">
              <a:solidFill>
                <a:schemeClr val="lt1"/>
              </a:solidFill>
            </a:endParaRPr>
          </a:p>
        </p:txBody>
      </p:sp>
      <p:pic>
        <p:nvPicPr>
          <p:cNvPr id="701" name="Google Shape;701;p90"/>
          <p:cNvPicPr preferRelativeResize="0"/>
          <p:nvPr/>
        </p:nvPicPr>
        <p:blipFill rotWithShape="1">
          <a:blip r:embed="rId4">
            <a:alphaModFix/>
          </a:blip>
          <a:srcRect b="9697" l="23239" r="23239" t="9689"/>
          <a:stretch/>
        </p:blipFill>
        <p:spPr>
          <a:xfrm>
            <a:off x="630525" y="1809675"/>
            <a:ext cx="2023200" cy="2030700"/>
          </a:xfrm>
          <a:prstGeom prst="ellipse">
            <a:avLst/>
          </a:prstGeom>
          <a:noFill/>
          <a:ln cap="flat" cmpd="sng" w="76200">
            <a:solidFill>
              <a:srgbClr val="DC7100"/>
            </a:solidFill>
            <a:prstDash val="solid"/>
            <a:round/>
            <a:headEnd len="sm" w="sm" type="none"/>
            <a:tailEnd len="sm" w="sm" type="none"/>
          </a:ln>
        </p:spPr>
      </p:pic>
      <p:sp>
        <p:nvSpPr>
          <p:cNvPr id="702" name="Google Shape;702;p90"/>
          <p:cNvSpPr txBox="1"/>
          <p:nvPr>
            <p:ph idx="4294967295" type="title"/>
          </p:nvPr>
        </p:nvSpPr>
        <p:spPr>
          <a:xfrm>
            <a:off x="2390275" y="27330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06" name="Shape 706"/>
        <p:cNvGrpSpPr/>
        <p:nvPr/>
      </p:nvGrpSpPr>
      <p:grpSpPr>
        <a:xfrm>
          <a:off x="0" y="0"/>
          <a:ext cx="0" cy="0"/>
          <a:chOff x="0" y="0"/>
          <a:chExt cx="0" cy="0"/>
        </a:xfrm>
      </p:grpSpPr>
      <p:pic>
        <p:nvPicPr>
          <p:cNvPr id="707" name="Google Shape;707;p9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708" name="Google Shape;708;p91"/>
          <p:cNvSpPr txBox="1"/>
          <p:nvPr>
            <p:ph type="ctrTitle"/>
          </p:nvPr>
        </p:nvSpPr>
        <p:spPr>
          <a:xfrm>
            <a:off x="283675" y="91475"/>
            <a:ext cx="84864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Fika!</a:t>
            </a:r>
            <a:endParaRPr sz="5500"/>
          </a:p>
        </p:txBody>
      </p:sp>
      <p:sp>
        <p:nvSpPr>
          <p:cNvPr id="709" name="Google Shape;709;p91"/>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15:15-15:30</a:t>
            </a:r>
            <a:endParaRPr b="1">
              <a:solidFill>
                <a:srgbClr val="DC71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13" name="Shape 713"/>
        <p:cNvGrpSpPr/>
        <p:nvPr/>
      </p:nvGrpSpPr>
      <p:grpSpPr>
        <a:xfrm>
          <a:off x="0" y="0"/>
          <a:ext cx="0" cy="0"/>
          <a:chOff x="0" y="0"/>
          <a:chExt cx="0" cy="0"/>
        </a:xfrm>
      </p:grpSpPr>
      <p:pic>
        <p:nvPicPr>
          <p:cNvPr id="714" name="Google Shape;714;p92"/>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
        <p:nvSpPr>
          <p:cNvPr id="715" name="Google Shape;715;p92"/>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16" name="Google Shape;716;p92"/>
          <p:cNvSpPr txBox="1"/>
          <p:nvPr>
            <p:ph idx="1" type="subTitle"/>
          </p:nvPr>
        </p:nvSpPr>
        <p:spPr>
          <a:xfrm>
            <a:off x="311700" y="1854600"/>
            <a:ext cx="8520600" cy="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sv" sz="6500">
                <a:solidFill>
                  <a:schemeClr val="dk1"/>
                </a:solidFill>
                <a:highlight>
                  <a:srgbClr val="FDF8F4"/>
                </a:highlight>
              </a:rPr>
              <a:t>Värdkårens pass</a:t>
            </a:r>
            <a:r>
              <a:rPr b="1" lang="sv" sz="6500">
                <a:solidFill>
                  <a:schemeClr val="dk1"/>
                </a:solidFill>
                <a:highlight>
                  <a:srgbClr val="FDF8F4"/>
                </a:highlight>
              </a:rPr>
              <a:t> </a:t>
            </a:r>
            <a:endParaRPr b="1" sz="6500">
              <a:solidFill>
                <a:schemeClr val="dk1"/>
              </a:solidFill>
              <a:highlight>
                <a:srgbClr val="FDF8F4"/>
              </a:highlight>
            </a:endParaRPr>
          </a:p>
          <a:p>
            <a:pPr indent="0" lvl="0" marL="0" rtl="0" algn="ctr">
              <a:spcBef>
                <a:spcPts val="0"/>
              </a:spcBef>
              <a:spcAft>
                <a:spcPts val="0"/>
              </a:spcAft>
              <a:buNone/>
            </a:pPr>
            <a:r>
              <a:t/>
            </a:r>
            <a:endParaRPr b="1" sz="4900">
              <a:solidFill>
                <a:schemeClr val="dk1"/>
              </a:solidFill>
              <a:highlight>
                <a:srgbClr val="FDF8F4"/>
              </a:high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20" name="Shape 720"/>
        <p:cNvGrpSpPr/>
        <p:nvPr/>
      </p:nvGrpSpPr>
      <p:grpSpPr>
        <a:xfrm>
          <a:off x="0" y="0"/>
          <a:ext cx="0" cy="0"/>
          <a:chOff x="0" y="0"/>
          <a:chExt cx="0" cy="0"/>
        </a:xfrm>
      </p:grpSpPr>
      <p:pic>
        <p:nvPicPr>
          <p:cNvPr id="721" name="Google Shape;721;p9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722" name="Google Shape;722;p93"/>
          <p:cNvSpPr txBox="1"/>
          <p:nvPr>
            <p:ph type="ctrTitle"/>
          </p:nvPr>
        </p:nvSpPr>
        <p:spPr>
          <a:xfrm>
            <a:off x="249500" y="925963"/>
            <a:ext cx="8520600" cy="12180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Paus</a:t>
            </a:r>
            <a:endParaRPr sz="5500"/>
          </a:p>
        </p:txBody>
      </p:sp>
      <p:sp>
        <p:nvSpPr>
          <p:cNvPr id="723" name="Google Shape;723;p93"/>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16</a:t>
            </a:r>
            <a:r>
              <a:rPr b="1" lang="sv">
                <a:solidFill>
                  <a:srgbClr val="DC7100"/>
                </a:solidFill>
              </a:rPr>
              <a:t>:15 - 16:30</a:t>
            </a:r>
            <a:endParaRPr b="1">
              <a:solidFill>
                <a:srgbClr val="DC71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27" name="Shape 727"/>
        <p:cNvGrpSpPr/>
        <p:nvPr/>
      </p:nvGrpSpPr>
      <p:grpSpPr>
        <a:xfrm>
          <a:off x="0" y="0"/>
          <a:ext cx="0" cy="0"/>
          <a:chOff x="0" y="0"/>
          <a:chExt cx="0" cy="0"/>
        </a:xfrm>
      </p:grpSpPr>
      <p:sp>
        <p:nvSpPr>
          <p:cNvPr id="728" name="Google Shape;728;p94"/>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94"/>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Slut för idag! </a:t>
            </a:r>
            <a:endParaRPr b="1" i="1" sz="5500">
              <a:solidFill>
                <a:schemeClr val="lt1"/>
              </a:solidFill>
              <a:latin typeface="Franklin Gothic"/>
              <a:ea typeface="Franklin Gothic"/>
              <a:cs typeface="Franklin Gothic"/>
              <a:sym typeface="Franklin Gothic"/>
            </a:endParaRPr>
          </a:p>
        </p:txBody>
      </p:sp>
      <p:sp>
        <p:nvSpPr>
          <p:cNvPr id="730" name="Google Shape;730;p94"/>
          <p:cNvSpPr txBox="1"/>
          <p:nvPr>
            <p:ph idx="4294967295" type="title"/>
          </p:nvPr>
        </p:nvSpPr>
        <p:spPr>
          <a:xfrm>
            <a:off x="3296384" y="3589133"/>
            <a:ext cx="26601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Johan Kovaniemi</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Medlemssamordnare</a:t>
            </a:r>
            <a:endParaRPr b="1" sz="1300">
              <a:solidFill>
                <a:schemeClr val="dk2"/>
              </a:solidFill>
              <a:latin typeface="Franklin Gothic"/>
              <a:ea typeface="Franklin Gothic"/>
              <a:cs typeface="Franklin Gothic"/>
              <a:sym typeface="Franklin Gothic"/>
            </a:endParaRPr>
          </a:p>
        </p:txBody>
      </p:sp>
      <p:pic>
        <p:nvPicPr>
          <p:cNvPr id="731" name="Google Shape;731;p94"/>
          <p:cNvPicPr preferRelativeResize="0"/>
          <p:nvPr/>
        </p:nvPicPr>
        <p:blipFill rotWithShape="1">
          <a:blip r:embed="rId3">
            <a:alphaModFix/>
          </a:blip>
          <a:srcRect b="0" l="22532" r="22537"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732" name="Google Shape;732;p94"/>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03" name="Shape 203"/>
        <p:cNvGrpSpPr/>
        <p:nvPr/>
      </p:nvGrpSpPr>
      <p:grpSpPr>
        <a:xfrm>
          <a:off x="0" y="0"/>
          <a:ext cx="0" cy="0"/>
          <a:chOff x="0" y="0"/>
          <a:chExt cx="0" cy="0"/>
        </a:xfrm>
      </p:grpSpPr>
      <p:sp>
        <p:nvSpPr>
          <p:cNvPr id="204" name="Google Shape;204;p41"/>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1"/>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Välkomstceremoni</a:t>
            </a:r>
            <a:endParaRPr b="1" i="1" sz="5500">
              <a:solidFill>
                <a:schemeClr val="lt1"/>
              </a:solidFill>
              <a:latin typeface="Franklin Gothic"/>
              <a:ea typeface="Franklin Gothic"/>
              <a:cs typeface="Franklin Gothic"/>
              <a:sym typeface="Franklin Gothic"/>
            </a:endParaRPr>
          </a:p>
        </p:txBody>
      </p:sp>
      <p:sp>
        <p:nvSpPr>
          <p:cNvPr id="206" name="Google Shape;206;p41"/>
          <p:cNvSpPr txBox="1"/>
          <p:nvPr>
            <p:ph idx="4294967295" type="title"/>
          </p:nvPr>
        </p:nvSpPr>
        <p:spPr>
          <a:xfrm>
            <a:off x="2874597" y="3577150"/>
            <a:ext cx="33948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Professor Johan Schnürer</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Rektor Örebro universitet</a:t>
            </a:r>
            <a:endParaRPr b="1" sz="1300">
              <a:solidFill>
                <a:schemeClr val="dk2"/>
              </a:solidFill>
              <a:latin typeface="Franklin Gothic"/>
              <a:ea typeface="Franklin Gothic"/>
              <a:cs typeface="Franklin Gothic"/>
              <a:sym typeface="Franklin Gothic"/>
            </a:endParaRPr>
          </a:p>
        </p:txBody>
      </p:sp>
      <p:pic>
        <p:nvPicPr>
          <p:cNvPr id="207" name="Google Shape;207;p41"/>
          <p:cNvPicPr preferRelativeResize="0"/>
          <p:nvPr/>
        </p:nvPicPr>
        <p:blipFill rotWithShape="1">
          <a:blip r:embed="rId3">
            <a:alphaModFix/>
          </a:blip>
          <a:srcRect b="0" l="21249" r="21243"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208" name="Google Shape;208;p41"/>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36" name="Shape 736"/>
        <p:cNvGrpSpPr/>
        <p:nvPr/>
      </p:nvGrpSpPr>
      <p:grpSpPr>
        <a:xfrm>
          <a:off x="0" y="0"/>
          <a:ext cx="0" cy="0"/>
          <a:chOff x="0" y="0"/>
          <a:chExt cx="0" cy="0"/>
        </a:xfrm>
      </p:grpSpPr>
      <p:sp>
        <p:nvSpPr>
          <p:cNvPr id="737" name="Google Shape;737;p95"/>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95"/>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Välkomna tillbaka! </a:t>
            </a:r>
            <a:endParaRPr b="1" i="1" sz="5500">
              <a:solidFill>
                <a:schemeClr val="lt1"/>
              </a:solidFill>
              <a:latin typeface="Franklin Gothic"/>
              <a:ea typeface="Franklin Gothic"/>
              <a:cs typeface="Franklin Gothic"/>
              <a:sym typeface="Franklin Gothic"/>
            </a:endParaRPr>
          </a:p>
        </p:txBody>
      </p:sp>
      <p:sp>
        <p:nvSpPr>
          <p:cNvPr id="739" name="Google Shape;739;p95"/>
          <p:cNvSpPr txBox="1"/>
          <p:nvPr>
            <p:ph idx="4294967295" type="title"/>
          </p:nvPr>
        </p:nvSpPr>
        <p:spPr>
          <a:xfrm>
            <a:off x="3296384" y="3589133"/>
            <a:ext cx="26601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Johan Kovaniemi</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Medlemssamordnare</a:t>
            </a:r>
            <a:endParaRPr b="1" sz="1300">
              <a:solidFill>
                <a:schemeClr val="dk2"/>
              </a:solidFill>
              <a:latin typeface="Franklin Gothic"/>
              <a:ea typeface="Franklin Gothic"/>
              <a:cs typeface="Franklin Gothic"/>
              <a:sym typeface="Franklin Gothic"/>
            </a:endParaRPr>
          </a:p>
        </p:txBody>
      </p:sp>
      <p:pic>
        <p:nvPicPr>
          <p:cNvPr id="740" name="Google Shape;740;p95"/>
          <p:cNvPicPr preferRelativeResize="0"/>
          <p:nvPr/>
        </p:nvPicPr>
        <p:blipFill rotWithShape="1">
          <a:blip r:embed="rId3">
            <a:alphaModFix/>
          </a:blip>
          <a:srcRect b="0" l="22532" r="22537"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741" name="Google Shape;741;p95"/>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45" name="Shape 745"/>
        <p:cNvGrpSpPr/>
        <p:nvPr/>
      </p:nvGrpSpPr>
      <p:grpSpPr>
        <a:xfrm>
          <a:off x="0" y="0"/>
          <a:ext cx="0" cy="0"/>
          <a:chOff x="0" y="0"/>
          <a:chExt cx="0" cy="0"/>
        </a:xfrm>
      </p:grpSpPr>
      <p:sp>
        <p:nvSpPr>
          <p:cNvPr id="746" name="Google Shape;746;p9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47" name="Google Shape;747;p96"/>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Schema</a:t>
            </a:r>
            <a:endParaRPr b="1" sz="4400">
              <a:solidFill>
                <a:srgbClr val="DC7100"/>
              </a:solidFill>
            </a:endParaRPr>
          </a:p>
        </p:txBody>
      </p:sp>
      <p:pic>
        <p:nvPicPr>
          <p:cNvPr id="748" name="Google Shape;748;p9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749" name="Google Shape;749;p96"/>
          <p:cNvSpPr/>
          <p:nvPr/>
        </p:nvSpPr>
        <p:spPr>
          <a:xfrm>
            <a:off x="824300" y="1769100"/>
            <a:ext cx="2302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96"/>
          <p:cNvSpPr txBox="1"/>
          <p:nvPr/>
        </p:nvSpPr>
        <p:spPr>
          <a:xfrm>
            <a:off x="824300" y="2115950"/>
            <a:ext cx="7694100" cy="3694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sv" sz="2000">
                <a:solidFill>
                  <a:schemeClr val="dk2"/>
                </a:solidFill>
                <a:highlight>
                  <a:srgbClr val="FDF8F4"/>
                </a:highlight>
              </a:rPr>
              <a:t>09:00-09:45</a:t>
            </a:r>
            <a:r>
              <a:rPr lang="sv" sz="2000">
                <a:highlight>
                  <a:srgbClr val="FDF8F4"/>
                </a:highlight>
              </a:rPr>
              <a:t> </a:t>
            </a:r>
            <a:r>
              <a:rPr b="1" lang="sv" sz="2000">
                <a:highlight>
                  <a:srgbClr val="FDF8F4"/>
                </a:highlight>
              </a:rPr>
              <a:t>Pass 4: Organisatorisk fokusfråga</a:t>
            </a:r>
            <a:endParaRPr sz="2000">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09:45-10:00</a:t>
            </a:r>
            <a:r>
              <a:rPr lang="sv" sz="2000">
                <a:highlight>
                  <a:srgbClr val="FDF8F4"/>
                </a:highlight>
                <a:latin typeface="Franklin Gothic"/>
                <a:ea typeface="Franklin Gothic"/>
                <a:cs typeface="Franklin Gothic"/>
                <a:sym typeface="Franklin Gothic"/>
              </a:rPr>
              <a:t> </a:t>
            </a:r>
            <a:r>
              <a:rPr b="1" lang="sv" sz="2000">
                <a:solidFill>
                  <a:schemeClr val="dk2"/>
                </a:solidFill>
                <a:highlight>
                  <a:srgbClr val="FDF8F4"/>
                </a:highlight>
                <a:latin typeface="Franklin Gothic"/>
                <a:ea typeface="Franklin Gothic"/>
                <a:cs typeface="Franklin Gothic"/>
                <a:sym typeface="Franklin Gothic"/>
              </a:rPr>
              <a:t>Paus</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10:00-10:45</a:t>
            </a:r>
            <a:r>
              <a:rPr lang="sv" sz="2000">
                <a:solidFill>
                  <a:schemeClr val="dk2"/>
                </a:solidFill>
                <a:highlight>
                  <a:srgbClr val="FDF8F4"/>
                </a:highlight>
                <a:latin typeface="Franklin Gothic"/>
                <a:ea typeface="Franklin Gothic"/>
                <a:cs typeface="Franklin Gothic"/>
                <a:sym typeface="Franklin Gothic"/>
              </a:rPr>
              <a:t> </a:t>
            </a:r>
            <a:r>
              <a:rPr b="1" lang="sv" sz="2000">
                <a:solidFill>
                  <a:schemeClr val="dk2"/>
                </a:solidFill>
                <a:highlight>
                  <a:srgbClr val="FDF8F4"/>
                </a:highlight>
              </a:rPr>
              <a:t>Pass 5: Workshop: ny organisatorisk fokusfråga</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10:45-11:00</a:t>
            </a:r>
            <a:r>
              <a:rPr lang="sv" sz="2000">
                <a:solidFill>
                  <a:schemeClr val="dk2"/>
                </a:solidFill>
                <a:highlight>
                  <a:srgbClr val="FDF8F4"/>
                </a:highlight>
                <a:latin typeface="Franklin Gothic"/>
                <a:ea typeface="Franklin Gothic"/>
                <a:cs typeface="Franklin Gothic"/>
                <a:sym typeface="Franklin Gothic"/>
              </a:rPr>
              <a:t> </a:t>
            </a:r>
            <a:r>
              <a:rPr b="1" lang="sv" sz="2000">
                <a:solidFill>
                  <a:schemeClr val="dk2"/>
                </a:solidFill>
                <a:highlight>
                  <a:srgbClr val="FDF8F4"/>
                </a:highlight>
                <a:latin typeface="Franklin Gothic"/>
                <a:ea typeface="Franklin Gothic"/>
                <a:cs typeface="Franklin Gothic"/>
                <a:sym typeface="Franklin Gothic"/>
              </a:rPr>
              <a:t>Paus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11:00-11:45 </a:t>
            </a:r>
            <a:r>
              <a:rPr b="1" lang="sv" sz="2000">
                <a:solidFill>
                  <a:schemeClr val="dk2"/>
                </a:solidFill>
                <a:highlight>
                  <a:srgbClr val="FDF8F4"/>
                </a:highlight>
              </a:rPr>
              <a:t>Fortsättning pass 5: Workshop: ny organisatorisk fokusfråga</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800"/>
              </a:spcAft>
              <a:buNone/>
            </a:pPr>
            <a:r>
              <a:t/>
            </a:r>
            <a:endParaRPr b="1" sz="2000">
              <a:solidFill>
                <a:schemeClr val="dk2"/>
              </a:solidFill>
              <a:highlight>
                <a:srgbClr val="FDF8F4"/>
              </a:highlight>
              <a:latin typeface="Franklin Gothic"/>
              <a:ea typeface="Franklin Gothic"/>
              <a:cs typeface="Franklin Gothic"/>
              <a:sym typeface="Frankli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54" name="Shape 754"/>
        <p:cNvGrpSpPr/>
        <p:nvPr/>
      </p:nvGrpSpPr>
      <p:grpSpPr>
        <a:xfrm>
          <a:off x="0" y="0"/>
          <a:ext cx="0" cy="0"/>
          <a:chOff x="0" y="0"/>
          <a:chExt cx="0" cy="0"/>
        </a:xfrm>
      </p:grpSpPr>
      <p:sp>
        <p:nvSpPr>
          <p:cNvPr id="755" name="Google Shape;755;p9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56" name="Google Shape;756;p97"/>
          <p:cNvSpPr txBox="1"/>
          <p:nvPr>
            <p:ph idx="1" type="subTitle"/>
          </p:nvPr>
        </p:nvSpPr>
        <p:spPr>
          <a:xfrm>
            <a:off x="726525" y="10034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Schema</a:t>
            </a:r>
            <a:endParaRPr b="1" sz="4400">
              <a:solidFill>
                <a:srgbClr val="DC7100"/>
              </a:solidFill>
            </a:endParaRPr>
          </a:p>
        </p:txBody>
      </p:sp>
      <p:pic>
        <p:nvPicPr>
          <p:cNvPr id="757" name="Google Shape;757;p9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758" name="Google Shape;758;p97"/>
          <p:cNvSpPr/>
          <p:nvPr/>
        </p:nvSpPr>
        <p:spPr>
          <a:xfrm>
            <a:off x="824300" y="1769100"/>
            <a:ext cx="2302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97"/>
          <p:cNvSpPr txBox="1"/>
          <p:nvPr/>
        </p:nvSpPr>
        <p:spPr>
          <a:xfrm>
            <a:off x="824300" y="2115950"/>
            <a:ext cx="7131000" cy="3222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sv" sz="2000">
                <a:solidFill>
                  <a:schemeClr val="dk2"/>
                </a:solidFill>
                <a:highlight>
                  <a:srgbClr val="FDF8F4"/>
                </a:highlight>
              </a:rPr>
              <a:t>11:45-12:45</a:t>
            </a:r>
            <a:r>
              <a:rPr lang="sv" sz="2000">
                <a:highlight>
                  <a:srgbClr val="FDF8F4"/>
                </a:highlight>
              </a:rPr>
              <a:t> </a:t>
            </a:r>
            <a:r>
              <a:rPr b="1" lang="sv" sz="2000">
                <a:highlight>
                  <a:srgbClr val="FDF8F4"/>
                </a:highlight>
              </a:rPr>
              <a:t>Lunch</a:t>
            </a:r>
            <a:endParaRPr sz="2000">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12:45-13:30</a:t>
            </a:r>
            <a:r>
              <a:rPr lang="sv" sz="2000">
                <a:highlight>
                  <a:srgbClr val="FDF8F4"/>
                </a:highlight>
                <a:latin typeface="Franklin Gothic"/>
                <a:ea typeface="Franklin Gothic"/>
                <a:cs typeface="Franklin Gothic"/>
                <a:sym typeface="Franklin Gothic"/>
              </a:rPr>
              <a:t> </a:t>
            </a:r>
            <a:r>
              <a:rPr b="1" lang="sv" sz="2000">
                <a:solidFill>
                  <a:schemeClr val="dk2"/>
                </a:solidFill>
                <a:highlight>
                  <a:srgbClr val="FDF8F4"/>
                </a:highlight>
              </a:rPr>
              <a:t>Pass 6: Erfarenhetsutbyte</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13:30-14:00</a:t>
            </a:r>
            <a:r>
              <a:rPr lang="sv" sz="2000">
                <a:solidFill>
                  <a:schemeClr val="dk2"/>
                </a:solidFill>
                <a:highlight>
                  <a:srgbClr val="FDF8F4"/>
                </a:highlight>
                <a:latin typeface="Franklin Gothic"/>
                <a:ea typeface="Franklin Gothic"/>
                <a:cs typeface="Franklin Gothic"/>
                <a:sym typeface="Franklin Gothic"/>
              </a:rPr>
              <a:t> </a:t>
            </a:r>
            <a:r>
              <a:rPr b="1" lang="sv" sz="2000">
                <a:solidFill>
                  <a:schemeClr val="dk2"/>
                </a:solidFill>
                <a:highlight>
                  <a:srgbClr val="FDF8F4"/>
                </a:highlight>
              </a:rPr>
              <a:t>Fika</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14:00-14:45</a:t>
            </a:r>
            <a:r>
              <a:rPr lang="sv" sz="2000">
                <a:solidFill>
                  <a:schemeClr val="dk2"/>
                </a:solidFill>
                <a:highlight>
                  <a:srgbClr val="FDF8F4"/>
                </a:highlight>
                <a:latin typeface="Franklin Gothic"/>
                <a:ea typeface="Franklin Gothic"/>
                <a:cs typeface="Franklin Gothic"/>
                <a:sym typeface="Franklin Gothic"/>
              </a:rPr>
              <a:t> </a:t>
            </a:r>
            <a:r>
              <a:rPr b="1" lang="sv" sz="2000">
                <a:solidFill>
                  <a:schemeClr val="dk2"/>
                </a:solidFill>
                <a:highlight>
                  <a:srgbClr val="FDF8F4"/>
                </a:highlight>
              </a:rPr>
              <a:t>Pass 7: SFS valberedning har ordet &amp; Pass 8: Hur är det att vara studentrepresentant?</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0"/>
              </a:spcAft>
              <a:buNone/>
            </a:pPr>
            <a:r>
              <a:rPr lang="sv" sz="2000">
                <a:solidFill>
                  <a:schemeClr val="dk2"/>
                </a:solidFill>
                <a:highlight>
                  <a:srgbClr val="FDF8F4"/>
                </a:highlight>
              </a:rPr>
              <a:t>14:45-15:00</a:t>
            </a:r>
            <a:r>
              <a:rPr lang="sv" sz="2000">
                <a:solidFill>
                  <a:schemeClr val="dk2"/>
                </a:solidFill>
                <a:highlight>
                  <a:srgbClr val="FDF8F4"/>
                </a:highlight>
              </a:rPr>
              <a:t> </a:t>
            </a:r>
            <a:r>
              <a:rPr b="1" lang="sv" sz="2000">
                <a:solidFill>
                  <a:schemeClr val="dk2"/>
                </a:solidFill>
                <a:highlight>
                  <a:srgbClr val="FDF8F4"/>
                </a:highlight>
              </a:rPr>
              <a:t>Avslut </a:t>
            </a:r>
            <a:endParaRPr b="1" sz="2000">
              <a:solidFill>
                <a:schemeClr val="dk2"/>
              </a:solidFill>
              <a:highlight>
                <a:srgbClr val="FDF8F4"/>
              </a:highlight>
              <a:latin typeface="Franklin Gothic"/>
              <a:ea typeface="Franklin Gothic"/>
              <a:cs typeface="Franklin Gothic"/>
              <a:sym typeface="Franklin Gothic"/>
            </a:endParaRPr>
          </a:p>
          <a:p>
            <a:pPr indent="0" lvl="0" marL="0" rtl="0" algn="l">
              <a:lnSpc>
                <a:spcPct val="120000"/>
              </a:lnSpc>
              <a:spcBef>
                <a:spcPts val="800"/>
              </a:spcBef>
              <a:spcAft>
                <a:spcPts val="800"/>
              </a:spcAft>
              <a:buNone/>
            </a:pPr>
            <a:r>
              <a:t/>
            </a:r>
            <a:endParaRPr b="1" sz="2000">
              <a:solidFill>
                <a:schemeClr val="dk2"/>
              </a:solidFill>
              <a:highlight>
                <a:srgbClr val="FDF8F4"/>
              </a:highlight>
              <a:latin typeface="Franklin Gothic"/>
              <a:ea typeface="Franklin Gothic"/>
              <a:cs typeface="Franklin Gothic"/>
              <a:sym typeface="Franklin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63" name="Shape 763"/>
        <p:cNvGrpSpPr/>
        <p:nvPr/>
      </p:nvGrpSpPr>
      <p:grpSpPr>
        <a:xfrm>
          <a:off x="0" y="0"/>
          <a:ext cx="0" cy="0"/>
          <a:chOff x="0" y="0"/>
          <a:chExt cx="0" cy="0"/>
        </a:xfrm>
      </p:grpSpPr>
      <p:sp>
        <p:nvSpPr>
          <p:cNvPr id="764" name="Google Shape;764;p98"/>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765" name="Google Shape;765;p98"/>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766" name="Google Shape;766;p98"/>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98"/>
          <p:cNvSpPr txBox="1"/>
          <p:nvPr>
            <p:ph type="ctrTitle"/>
          </p:nvPr>
        </p:nvSpPr>
        <p:spPr>
          <a:xfrm>
            <a:off x="249508" y="914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2"/>
              </a:buClr>
              <a:buSzPts val="1100"/>
              <a:buFont typeface="Arial"/>
              <a:buNone/>
            </a:pPr>
            <a:r>
              <a:rPr lang="sv" sz="4000">
                <a:solidFill>
                  <a:schemeClr val="lt1"/>
                </a:solidFill>
              </a:rPr>
              <a:t>Pass 4:</a:t>
            </a:r>
            <a:br>
              <a:rPr lang="sv" sz="4000">
                <a:solidFill>
                  <a:schemeClr val="lt1"/>
                </a:solidFill>
              </a:rPr>
            </a:br>
            <a:r>
              <a:rPr lang="sv" sz="4000">
                <a:solidFill>
                  <a:schemeClr val="lt1"/>
                </a:solidFill>
              </a:rPr>
              <a:t>Organisatorisk fokusfråga</a:t>
            </a:r>
            <a:endParaRPr sz="4000">
              <a:solidFill>
                <a:schemeClr val="lt1"/>
              </a:solidFill>
            </a:endParaRPr>
          </a:p>
          <a:p>
            <a:pPr indent="0" lvl="0" marL="0" rtl="0" algn="ctr">
              <a:spcBef>
                <a:spcPts val="0"/>
              </a:spcBef>
              <a:spcAft>
                <a:spcPts val="0"/>
              </a:spcAft>
              <a:buClr>
                <a:schemeClr val="dk2"/>
              </a:buClr>
              <a:buSzPts val="1100"/>
              <a:buFont typeface="Arial"/>
              <a:buNone/>
            </a:pPr>
            <a:r>
              <a:rPr lang="sv" sz="4000">
                <a:solidFill>
                  <a:schemeClr val="lt1"/>
                </a:solidFill>
              </a:rPr>
              <a:t>22/23-24/25</a:t>
            </a:r>
            <a:endParaRPr sz="4000">
              <a:solidFill>
                <a:schemeClr val="lt1"/>
              </a:solidFill>
            </a:endParaRPr>
          </a:p>
        </p:txBody>
      </p:sp>
      <p:pic>
        <p:nvPicPr>
          <p:cNvPr id="768" name="Google Shape;768;p98"/>
          <p:cNvPicPr preferRelativeResize="0"/>
          <p:nvPr/>
        </p:nvPicPr>
        <p:blipFill rotWithShape="1">
          <a:blip r:embed="rId4">
            <a:alphaModFix/>
          </a:blip>
          <a:srcRect b="9697" l="23239" r="23239" t="9689"/>
          <a:stretch/>
        </p:blipFill>
        <p:spPr>
          <a:xfrm>
            <a:off x="4619350" y="2238450"/>
            <a:ext cx="2023200" cy="2030700"/>
          </a:xfrm>
          <a:prstGeom prst="ellipse">
            <a:avLst/>
          </a:prstGeom>
          <a:noFill/>
          <a:ln cap="flat" cmpd="sng" w="76200">
            <a:solidFill>
              <a:srgbClr val="DC7100"/>
            </a:solidFill>
            <a:prstDash val="solid"/>
            <a:round/>
            <a:headEnd len="sm" w="sm" type="none"/>
            <a:tailEnd len="sm" w="sm" type="none"/>
          </a:ln>
        </p:spPr>
      </p:pic>
      <p:sp>
        <p:nvSpPr>
          <p:cNvPr id="769" name="Google Shape;769;p98"/>
          <p:cNvSpPr txBox="1"/>
          <p:nvPr>
            <p:ph idx="4294967295" type="title"/>
          </p:nvPr>
        </p:nvSpPr>
        <p:spPr>
          <a:xfrm>
            <a:off x="167550"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Adrian Ryberg</a:t>
            </a:r>
            <a:endParaRPr sz="2000">
              <a:solidFill>
                <a:srgbClr val="DC7100"/>
              </a:solidFill>
            </a:endParaRPr>
          </a:p>
          <a:p>
            <a:pPr indent="0" lvl="0" marL="0" rtl="0" algn="ctr">
              <a:spcBef>
                <a:spcPts val="0"/>
              </a:spcBef>
              <a:spcAft>
                <a:spcPts val="0"/>
              </a:spcAft>
              <a:buNone/>
            </a:pPr>
            <a:r>
              <a:rPr lang="sv" sz="1300">
                <a:solidFill>
                  <a:schemeClr val="dk2"/>
                </a:solidFill>
              </a:rPr>
              <a:t>Styrelseledamot</a:t>
            </a:r>
            <a:endParaRPr b="1" sz="2000">
              <a:solidFill>
                <a:srgbClr val="DC7100"/>
              </a:solidFill>
              <a:latin typeface="Franklin Gothic"/>
              <a:ea typeface="Franklin Gothic"/>
              <a:cs typeface="Franklin Gothic"/>
              <a:sym typeface="Franklin Gothic"/>
            </a:endParaRPr>
          </a:p>
        </p:txBody>
      </p:sp>
      <p:sp>
        <p:nvSpPr>
          <p:cNvPr id="770" name="Google Shape;770;p98"/>
          <p:cNvSpPr txBox="1"/>
          <p:nvPr>
            <p:ph idx="4294967295" type="title"/>
          </p:nvPr>
        </p:nvSpPr>
        <p:spPr>
          <a:xfrm>
            <a:off x="6503575"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pic>
        <p:nvPicPr>
          <p:cNvPr id="771" name="Google Shape;771;p98"/>
          <p:cNvPicPr preferRelativeResize="0"/>
          <p:nvPr/>
        </p:nvPicPr>
        <p:blipFill rotWithShape="1">
          <a:blip r:embed="rId5">
            <a:alphaModFix/>
          </a:blip>
          <a:srcRect b="0" l="21894" r="21894" t="11221"/>
          <a:stretch/>
        </p:blipFill>
        <p:spPr>
          <a:xfrm>
            <a:off x="2338050" y="2227500"/>
            <a:ext cx="1950300" cy="2052600"/>
          </a:xfrm>
          <a:prstGeom prst="ellipse">
            <a:avLst/>
          </a:prstGeom>
          <a:noFill/>
          <a:ln cap="flat" cmpd="sng" w="76200">
            <a:solidFill>
              <a:srgbClr val="DC7100"/>
            </a:solidFill>
            <a:prstDash val="solid"/>
            <a:round/>
            <a:headEnd len="sm" w="sm" type="none"/>
            <a:tailEnd len="sm" w="sm" type="none"/>
          </a:ln>
        </p:spPr>
      </p:pic>
      <p:pic>
        <p:nvPicPr>
          <p:cNvPr id="772" name="Google Shape;772;p98"/>
          <p:cNvPicPr preferRelativeResize="0"/>
          <p:nvPr/>
        </p:nvPicPr>
        <p:blipFill rotWithShape="1">
          <a:blip r:embed="rId6">
            <a:alphaModFix/>
          </a:blip>
          <a:srcRect b="0" l="17456" r="17456" t="0"/>
          <a:stretch/>
        </p:blipFill>
        <p:spPr>
          <a:xfrm>
            <a:off x="2338050" y="2217905"/>
            <a:ext cx="2023200" cy="20718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76" name="Shape 776"/>
        <p:cNvGrpSpPr/>
        <p:nvPr/>
      </p:nvGrpSpPr>
      <p:grpSpPr>
        <a:xfrm>
          <a:off x="0" y="0"/>
          <a:ext cx="0" cy="0"/>
          <a:chOff x="0" y="0"/>
          <a:chExt cx="0" cy="0"/>
        </a:xfrm>
      </p:grpSpPr>
      <p:sp>
        <p:nvSpPr>
          <p:cNvPr id="777" name="Google Shape;777;p99"/>
          <p:cNvSpPr txBox="1"/>
          <p:nvPr>
            <p:ph idx="1" type="subTitle"/>
          </p:nvPr>
        </p:nvSpPr>
        <p:spPr>
          <a:xfrm>
            <a:off x="656925" y="4591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700">
                <a:solidFill>
                  <a:srgbClr val="DC7100"/>
                </a:solidFill>
              </a:rPr>
              <a:t>Det här kommer vi prata om</a:t>
            </a:r>
            <a:endParaRPr b="1" sz="3700">
              <a:solidFill>
                <a:srgbClr val="DC7100"/>
              </a:solidFill>
            </a:endParaRPr>
          </a:p>
        </p:txBody>
      </p:sp>
      <p:pic>
        <p:nvPicPr>
          <p:cNvPr id="778" name="Google Shape;778;p9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779" name="Google Shape;779;p99"/>
          <p:cNvSpPr/>
          <p:nvPr/>
        </p:nvSpPr>
        <p:spPr>
          <a:xfrm>
            <a:off x="743600" y="1169300"/>
            <a:ext cx="5663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99"/>
          <p:cNvSpPr txBox="1"/>
          <p:nvPr/>
        </p:nvSpPr>
        <p:spPr>
          <a:xfrm>
            <a:off x="1320700"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sv" sz="2300">
                <a:latin typeface="Franklin Gothic"/>
                <a:ea typeface="Franklin Gothic"/>
                <a:cs typeface="Franklin Gothic"/>
                <a:sym typeface="Franklin Gothic"/>
              </a:rPr>
              <a:t>Bakgrund</a:t>
            </a:r>
            <a:endParaRPr b="1" sz="2300">
              <a:latin typeface="Franklin Gothic"/>
              <a:ea typeface="Franklin Gothic"/>
              <a:cs typeface="Franklin Gothic"/>
              <a:sym typeface="Franklin Gothic"/>
            </a:endParaRPr>
          </a:p>
        </p:txBody>
      </p:sp>
      <p:sp>
        <p:nvSpPr>
          <p:cNvPr id="781" name="Google Shape;781;p99"/>
          <p:cNvSpPr/>
          <p:nvPr/>
        </p:nvSpPr>
        <p:spPr>
          <a:xfrm>
            <a:off x="593827" y="167419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9"/>
          <p:cNvSpPr/>
          <p:nvPr/>
        </p:nvSpPr>
        <p:spPr>
          <a:xfrm>
            <a:off x="4711052" y="159334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99"/>
          <p:cNvSpPr txBox="1"/>
          <p:nvPr/>
        </p:nvSpPr>
        <p:spPr>
          <a:xfrm>
            <a:off x="4750350" y="151250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2</a:t>
            </a:r>
            <a:endParaRPr b="1" sz="4200">
              <a:solidFill>
                <a:srgbClr val="FFFFFF"/>
              </a:solidFill>
              <a:latin typeface="Franklin Gothic"/>
              <a:ea typeface="Franklin Gothic"/>
              <a:cs typeface="Franklin Gothic"/>
              <a:sym typeface="Franklin Gothic"/>
            </a:endParaRPr>
          </a:p>
        </p:txBody>
      </p:sp>
      <p:sp>
        <p:nvSpPr>
          <p:cNvPr id="784" name="Google Shape;784;p99"/>
          <p:cNvSpPr/>
          <p:nvPr/>
        </p:nvSpPr>
        <p:spPr>
          <a:xfrm>
            <a:off x="593827" y="3512298"/>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9"/>
          <p:cNvSpPr txBox="1"/>
          <p:nvPr/>
        </p:nvSpPr>
        <p:spPr>
          <a:xfrm>
            <a:off x="633125" y="15933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1</a:t>
            </a:r>
            <a:endParaRPr b="1" sz="4200">
              <a:solidFill>
                <a:srgbClr val="FFFFFF"/>
              </a:solidFill>
              <a:latin typeface="Franklin Gothic"/>
              <a:ea typeface="Franklin Gothic"/>
              <a:cs typeface="Franklin Gothic"/>
              <a:sym typeface="Franklin Gothic"/>
            </a:endParaRPr>
          </a:p>
        </p:txBody>
      </p:sp>
      <p:sp>
        <p:nvSpPr>
          <p:cNvPr id="786" name="Google Shape;786;p99"/>
          <p:cNvSpPr txBox="1"/>
          <p:nvPr/>
        </p:nvSpPr>
        <p:spPr>
          <a:xfrm>
            <a:off x="633125" y="34314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3</a:t>
            </a:r>
            <a:endParaRPr b="1" sz="4200">
              <a:solidFill>
                <a:srgbClr val="FFFFFF"/>
              </a:solidFill>
              <a:latin typeface="Franklin Gothic"/>
              <a:ea typeface="Franklin Gothic"/>
              <a:cs typeface="Franklin Gothic"/>
              <a:sym typeface="Franklin Gothic"/>
            </a:endParaRPr>
          </a:p>
        </p:txBody>
      </p:sp>
      <p:sp>
        <p:nvSpPr>
          <p:cNvPr id="787" name="Google Shape;787;p99"/>
          <p:cNvSpPr txBox="1"/>
          <p:nvPr/>
        </p:nvSpPr>
        <p:spPr>
          <a:xfrm>
            <a:off x="5552875"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Projektplanen</a:t>
            </a:r>
            <a:endParaRPr b="1" sz="2300">
              <a:latin typeface="Franklin Gothic"/>
              <a:ea typeface="Franklin Gothic"/>
              <a:cs typeface="Franklin Gothic"/>
              <a:sym typeface="Franklin Gothic"/>
            </a:endParaRPr>
          </a:p>
        </p:txBody>
      </p:sp>
      <p:sp>
        <p:nvSpPr>
          <p:cNvPr id="788" name="Google Shape;788;p99"/>
          <p:cNvSpPr txBox="1"/>
          <p:nvPr/>
        </p:nvSpPr>
        <p:spPr>
          <a:xfrm>
            <a:off x="1320700" y="35777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2024/2025</a:t>
            </a:r>
            <a:endParaRPr b="1" sz="2300">
              <a:latin typeface="Franklin Gothic"/>
              <a:ea typeface="Franklin Gothic"/>
              <a:cs typeface="Franklin Gothic"/>
              <a:sym typeface="Franklin Gothic"/>
            </a:endParaRPr>
          </a:p>
        </p:txBody>
      </p:sp>
      <p:sp>
        <p:nvSpPr>
          <p:cNvPr id="789" name="Google Shape;789;p99"/>
          <p:cNvSpPr/>
          <p:nvPr/>
        </p:nvSpPr>
        <p:spPr>
          <a:xfrm>
            <a:off x="4711052" y="3512298"/>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99"/>
          <p:cNvSpPr txBox="1"/>
          <p:nvPr/>
        </p:nvSpPr>
        <p:spPr>
          <a:xfrm>
            <a:off x="4729382" y="34314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4</a:t>
            </a:r>
            <a:endParaRPr b="1" sz="4200">
              <a:solidFill>
                <a:srgbClr val="FFFFFF"/>
              </a:solidFill>
              <a:latin typeface="Franklin Gothic"/>
              <a:ea typeface="Franklin Gothic"/>
              <a:cs typeface="Franklin Gothic"/>
              <a:sym typeface="Franklin Gothic"/>
            </a:endParaRPr>
          </a:p>
        </p:txBody>
      </p:sp>
      <p:sp>
        <p:nvSpPr>
          <p:cNvPr id="791" name="Google Shape;791;p99"/>
          <p:cNvSpPr txBox="1"/>
          <p:nvPr/>
        </p:nvSpPr>
        <p:spPr>
          <a:xfrm>
            <a:off x="5437925" y="35777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Avslut</a:t>
            </a:r>
            <a:endParaRPr b="1" sz="2300">
              <a:latin typeface="Franklin Gothic"/>
              <a:ea typeface="Franklin Gothic"/>
              <a:cs typeface="Franklin Gothic"/>
              <a:sym typeface="Franklin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795" name="Shape 795"/>
        <p:cNvGrpSpPr/>
        <p:nvPr/>
      </p:nvGrpSpPr>
      <p:grpSpPr>
        <a:xfrm>
          <a:off x="0" y="0"/>
          <a:ext cx="0" cy="0"/>
          <a:chOff x="0" y="0"/>
          <a:chExt cx="0" cy="0"/>
        </a:xfrm>
      </p:grpSpPr>
      <p:sp>
        <p:nvSpPr>
          <p:cNvPr id="796" name="Google Shape;796;p10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97" name="Google Shape;797;p100"/>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Engagemangets vikt och värde</a:t>
            </a:r>
            <a:endParaRPr b="1" sz="4400">
              <a:solidFill>
                <a:srgbClr val="DC7100"/>
              </a:solidFill>
            </a:endParaRPr>
          </a:p>
        </p:txBody>
      </p:sp>
      <p:pic>
        <p:nvPicPr>
          <p:cNvPr id="798" name="Google Shape;798;p100"/>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799" name="Google Shape;799;p100"/>
          <p:cNvSpPr/>
          <p:nvPr/>
        </p:nvSpPr>
        <p:spPr>
          <a:xfrm>
            <a:off x="824300" y="1414350"/>
            <a:ext cx="73323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00"/>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801" name="Google Shape;801;p100"/>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00"/>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803" name="Google Shape;803;p100"/>
          <p:cNvSpPr txBox="1"/>
          <p:nvPr/>
        </p:nvSpPr>
        <p:spPr>
          <a:xfrm>
            <a:off x="824300" y="1707050"/>
            <a:ext cx="6838500" cy="284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2300">
                <a:latin typeface="Franklin Gothic"/>
                <a:ea typeface="Franklin Gothic"/>
                <a:cs typeface="Franklin Gothic"/>
                <a:sym typeface="Franklin Gothic"/>
              </a:rPr>
              <a:t>Fyra delar:</a:t>
            </a:r>
            <a:endParaRPr sz="2300">
              <a:latin typeface="Franklin Gothic"/>
              <a:ea typeface="Franklin Gothic"/>
              <a:cs typeface="Franklin Gothic"/>
              <a:sym typeface="Franklin Gothic"/>
            </a:endParaRPr>
          </a:p>
          <a:p>
            <a:pPr indent="-374650" lvl="0" marL="457200" rtl="0" algn="l">
              <a:spcBef>
                <a:spcPts val="0"/>
              </a:spcBef>
              <a:spcAft>
                <a:spcPts val="0"/>
              </a:spcAft>
              <a:buSzPts val="2300"/>
              <a:buFont typeface="Franklin Gothic"/>
              <a:buChar char="●"/>
            </a:pPr>
            <a:r>
              <a:rPr lang="sv" sz="2300">
                <a:latin typeface="Franklin Gothic"/>
                <a:ea typeface="Franklin Gothic"/>
                <a:cs typeface="Franklin Gothic"/>
                <a:sym typeface="Franklin Gothic"/>
              </a:rPr>
              <a:t>Ett hållbart ledarskap</a:t>
            </a:r>
            <a:endParaRPr sz="2300">
              <a:latin typeface="Franklin Gothic"/>
              <a:ea typeface="Franklin Gothic"/>
              <a:cs typeface="Franklin Gothic"/>
              <a:sym typeface="Franklin Gothic"/>
            </a:endParaRPr>
          </a:p>
          <a:p>
            <a:pPr indent="-374650" lvl="0" marL="457200" rtl="0" algn="l">
              <a:spcBef>
                <a:spcPts val="0"/>
              </a:spcBef>
              <a:spcAft>
                <a:spcPts val="0"/>
              </a:spcAft>
              <a:buSzPts val="2300"/>
              <a:buFont typeface="Franklin Gothic"/>
              <a:buChar char="●"/>
            </a:pPr>
            <a:r>
              <a:rPr lang="sv" sz="2300">
                <a:latin typeface="Franklin Gothic"/>
                <a:ea typeface="Franklin Gothic"/>
                <a:cs typeface="Franklin Gothic"/>
                <a:sym typeface="Franklin Gothic"/>
              </a:rPr>
              <a:t>Former för engagemang</a:t>
            </a:r>
            <a:endParaRPr sz="2300">
              <a:latin typeface="Franklin Gothic"/>
              <a:ea typeface="Franklin Gothic"/>
              <a:cs typeface="Franklin Gothic"/>
              <a:sym typeface="Franklin Gothic"/>
            </a:endParaRPr>
          </a:p>
          <a:p>
            <a:pPr indent="-374650" lvl="0" marL="457200" rtl="0" algn="l">
              <a:spcBef>
                <a:spcPts val="0"/>
              </a:spcBef>
              <a:spcAft>
                <a:spcPts val="0"/>
              </a:spcAft>
              <a:buSzPts val="2300"/>
              <a:buFont typeface="Franklin Gothic"/>
              <a:buChar char="●"/>
            </a:pPr>
            <a:r>
              <a:rPr lang="sv" sz="2300">
                <a:latin typeface="Franklin Gothic"/>
                <a:ea typeface="Franklin Gothic"/>
                <a:cs typeface="Franklin Gothic"/>
                <a:sym typeface="Franklin Gothic"/>
              </a:rPr>
              <a:t>Ett levande lärande</a:t>
            </a:r>
            <a:endParaRPr sz="2300">
              <a:latin typeface="Franklin Gothic"/>
              <a:ea typeface="Franklin Gothic"/>
              <a:cs typeface="Franklin Gothic"/>
              <a:sym typeface="Franklin Gothic"/>
            </a:endParaRPr>
          </a:p>
          <a:p>
            <a:pPr indent="-374650" lvl="0" marL="457200" rtl="0" algn="l">
              <a:spcBef>
                <a:spcPts val="0"/>
              </a:spcBef>
              <a:spcAft>
                <a:spcPts val="0"/>
              </a:spcAft>
              <a:buSzPts val="2300"/>
              <a:buFont typeface="Franklin Gothic"/>
              <a:buChar char="●"/>
            </a:pPr>
            <a:r>
              <a:rPr lang="sv" sz="2300">
                <a:latin typeface="Franklin Gothic"/>
                <a:ea typeface="Franklin Gothic"/>
                <a:cs typeface="Franklin Gothic"/>
                <a:sym typeface="Franklin Gothic"/>
              </a:rPr>
              <a:t>Engagemangets värde</a:t>
            </a:r>
            <a:endParaRPr sz="2300">
              <a:latin typeface="Franklin Gothic"/>
              <a:ea typeface="Franklin Gothic"/>
              <a:cs typeface="Franklin Gothic"/>
              <a:sym typeface="Franklin Gothic"/>
            </a:endParaRPr>
          </a:p>
          <a:p>
            <a:pPr indent="0" lvl="0" marL="0" rtl="0" algn="l">
              <a:spcBef>
                <a:spcPts val="0"/>
              </a:spcBef>
              <a:spcAft>
                <a:spcPts val="0"/>
              </a:spcAft>
              <a:buNone/>
            </a:pPr>
            <a:r>
              <a:t/>
            </a:r>
            <a:endParaRPr sz="1800">
              <a:latin typeface="Franklin Gothic"/>
              <a:ea typeface="Franklin Gothic"/>
              <a:cs typeface="Franklin Gothic"/>
              <a:sym typeface="Franklin Gothic"/>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07" name="Shape 807"/>
        <p:cNvGrpSpPr/>
        <p:nvPr/>
      </p:nvGrpSpPr>
      <p:grpSpPr>
        <a:xfrm>
          <a:off x="0" y="0"/>
          <a:ext cx="0" cy="0"/>
          <a:chOff x="0" y="0"/>
          <a:chExt cx="0" cy="0"/>
        </a:xfrm>
      </p:grpSpPr>
      <p:sp>
        <p:nvSpPr>
          <p:cNvPr id="808" name="Google Shape;808;p10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09" name="Google Shape;809;p101"/>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Vad har hänt hittills?</a:t>
            </a:r>
            <a:endParaRPr b="1" sz="4400">
              <a:solidFill>
                <a:srgbClr val="DC7100"/>
              </a:solidFill>
            </a:endParaRPr>
          </a:p>
        </p:txBody>
      </p:sp>
      <p:pic>
        <p:nvPicPr>
          <p:cNvPr id="810" name="Google Shape;810;p10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11" name="Google Shape;811;p101"/>
          <p:cNvSpPr/>
          <p:nvPr/>
        </p:nvSpPr>
        <p:spPr>
          <a:xfrm>
            <a:off x="824300" y="1414350"/>
            <a:ext cx="4986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01"/>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813" name="Google Shape;813;p101"/>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01"/>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815" name="Google Shape;815;p101"/>
          <p:cNvSpPr txBox="1"/>
          <p:nvPr/>
        </p:nvSpPr>
        <p:spPr>
          <a:xfrm>
            <a:off x="824300" y="1707050"/>
            <a:ext cx="68385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a:latin typeface="Franklin Gothic"/>
                <a:ea typeface="Franklin Gothic"/>
                <a:cs typeface="Franklin Gothic"/>
                <a:sym typeface="Franklin Gothic"/>
              </a:rPr>
              <a:t>SFSFUM 2022 antog den organisatoriska fokusfrågan </a:t>
            </a:r>
            <a:r>
              <a:rPr i="1" lang="sv">
                <a:latin typeface="Franklin Gothic"/>
                <a:ea typeface="Franklin Gothic"/>
                <a:cs typeface="Franklin Gothic"/>
                <a:sym typeface="Franklin Gothic"/>
              </a:rPr>
              <a:t>Engagemangets vikt och värde</a:t>
            </a:r>
            <a:r>
              <a:rPr lang="sv">
                <a:latin typeface="Franklin Gothic"/>
                <a:ea typeface="Franklin Gothic"/>
                <a:cs typeface="Franklin Gothic"/>
                <a:sym typeface="Franklin Gothic"/>
              </a:rPr>
              <a:t>.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lang="sv">
                <a:latin typeface="Franklin Gothic"/>
                <a:ea typeface="Franklin Gothic"/>
                <a:cs typeface="Franklin Gothic"/>
                <a:sym typeface="Franklin Gothic"/>
              </a:rPr>
              <a:t>Under 2022/2023 konkretiserades den till en projektplan med </a:t>
            </a:r>
            <a:r>
              <a:rPr b="1" lang="sv">
                <a:latin typeface="Franklin Gothic"/>
                <a:ea typeface="Franklin Gothic"/>
                <a:cs typeface="Franklin Gothic"/>
                <a:sym typeface="Franklin Gothic"/>
              </a:rPr>
              <a:t>ambitioner</a:t>
            </a:r>
            <a:r>
              <a:rPr lang="sv">
                <a:latin typeface="Franklin Gothic"/>
                <a:ea typeface="Franklin Gothic"/>
                <a:cs typeface="Franklin Gothic"/>
                <a:sym typeface="Franklin Gothic"/>
              </a:rPr>
              <a:t>, </a:t>
            </a:r>
            <a:r>
              <a:rPr b="1" lang="sv">
                <a:latin typeface="Franklin Gothic"/>
                <a:ea typeface="Franklin Gothic"/>
                <a:cs typeface="Franklin Gothic"/>
                <a:sym typeface="Franklin Gothic"/>
              </a:rPr>
              <a:t>mål </a:t>
            </a:r>
            <a:r>
              <a:rPr lang="sv">
                <a:latin typeface="Franklin Gothic"/>
                <a:ea typeface="Franklin Gothic"/>
                <a:cs typeface="Franklin Gothic"/>
                <a:sym typeface="Franklin Gothic"/>
              </a:rPr>
              <a:t>och </a:t>
            </a:r>
            <a:r>
              <a:rPr b="1" lang="sv">
                <a:latin typeface="Franklin Gothic"/>
                <a:ea typeface="Franklin Gothic"/>
                <a:cs typeface="Franklin Gothic"/>
                <a:sym typeface="Franklin Gothic"/>
              </a:rPr>
              <a:t>aktiviteter</a:t>
            </a:r>
            <a:r>
              <a:rPr lang="sv">
                <a:latin typeface="Franklin Gothic"/>
                <a:ea typeface="Franklin Gothic"/>
                <a:cs typeface="Franklin Gothic"/>
                <a:sym typeface="Franklin Gothic"/>
              </a:rPr>
              <a:t>. Redovisades i verksamhetsberättelsen </a:t>
            </a:r>
            <a:r>
              <a:rPr lang="sv">
                <a:solidFill>
                  <a:schemeClr val="dk2"/>
                </a:solidFill>
                <a:latin typeface="Franklin Gothic"/>
                <a:ea typeface="Franklin Gothic"/>
                <a:cs typeface="Franklin Gothic"/>
                <a:sym typeface="Franklin Gothic"/>
              </a:rPr>
              <a:t>2022/2023. Projektplanen har varit vägledande i arbete med fokusfrågan.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lang="sv">
                <a:latin typeface="Franklin Gothic"/>
                <a:ea typeface="Franklin Gothic"/>
                <a:cs typeface="Franklin Gothic"/>
                <a:sym typeface="Franklin Gothic"/>
              </a:rPr>
              <a:t>Deltagarna under medlemsmötet hösten 2022 och 2023 har fått svar på frågor om fokusfrågan i Padlet. Styrelsen har fått svara på frågor om fokusfrågan i Padlet.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19" name="Shape 819"/>
        <p:cNvGrpSpPr/>
        <p:nvPr/>
      </p:nvGrpSpPr>
      <p:grpSpPr>
        <a:xfrm>
          <a:off x="0" y="0"/>
          <a:ext cx="0" cy="0"/>
          <a:chOff x="0" y="0"/>
          <a:chExt cx="0" cy="0"/>
        </a:xfrm>
      </p:grpSpPr>
      <p:sp>
        <p:nvSpPr>
          <p:cNvPr id="820" name="Google Shape;820;p10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21" name="Google Shape;821;p102"/>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Ambitioner</a:t>
            </a:r>
            <a:endParaRPr b="1" sz="4400">
              <a:solidFill>
                <a:srgbClr val="DC7100"/>
              </a:solidFill>
            </a:endParaRPr>
          </a:p>
        </p:txBody>
      </p:sp>
      <p:pic>
        <p:nvPicPr>
          <p:cNvPr id="822" name="Google Shape;822;p102"/>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23" name="Google Shape;823;p102"/>
          <p:cNvSpPr/>
          <p:nvPr/>
        </p:nvSpPr>
        <p:spPr>
          <a:xfrm>
            <a:off x="824300" y="1414350"/>
            <a:ext cx="27063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02"/>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825" name="Google Shape;825;p102"/>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02"/>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827" name="Google Shape;827;p102"/>
          <p:cNvSpPr txBox="1"/>
          <p:nvPr/>
        </p:nvSpPr>
        <p:spPr>
          <a:xfrm>
            <a:off x="824300" y="1707050"/>
            <a:ext cx="7377600" cy="381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sv">
                <a:latin typeface="Franklin Gothic"/>
                <a:ea typeface="Franklin Gothic"/>
                <a:cs typeface="Franklin Gothic"/>
                <a:sym typeface="Franklin Gothic"/>
              </a:rPr>
              <a:t>SFS ska verka för att</a:t>
            </a:r>
            <a:endParaRPr>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som ledare inom studentrörelsen är vi inkluderande, transparenta och uppmuntrar ett hållbart engagemang.</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fler engagerar sig i SFS styrelse, kommitteér och studentrepresentantsuppdrag.</a:t>
            </a:r>
            <a:endParaRPr>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alla som börjar ett nytt uppdrag ska känna att det finns stöd och information för att hantera uppdraget. </a:t>
            </a:r>
            <a:endParaRPr>
              <a:solidFill>
                <a:schemeClr val="dk2"/>
              </a:solidFill>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inom SFS tar vi vara på varandras kunskap och hjälps åt att föra den vidare.</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SFS visar uppskattning till de som engagerar sig i organisationen.</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engagerade i studentrörelsen i Sverige har forum, nätverk och kunskap för kompetensutveckling</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lang="sv">
                <a:latin typeface="Franklin Gothic"/>
                <a:ea typeface="Franklin Gothic"/>
                <a:cs typeface="Franklin Gothic"/>
                <a:sym typeface="Franklin Gothic"/>
              </a:rPr>
              <a:t>SFS ska därtill bidra till att studentrörelsens deltagare har ett hållbart engagemang, både inom SFS samt inom studentkårerna. </a:t>
            </a:r>
            <a:endParaRPr b="1">
              <a:latin typeface="Franklin Gothic"/>
              <a:ea typeface="Franklin Gothic"/>
              <a:cs typeface="Franklin Gothic"/>
              <a:sym typeface="Franklin Gothic"/>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31" name="Shape 831"/>
        <p:cNvGrpSpPr/>
        <p:nvPr/>
      </p:nvGrpSpPr>
      <p:grpSpPr>
        <a:xfrm>
          <a:off x="0" y="0"/>
          <a:ext cx="0" cy="0"/>
          <a:chOff x="0" y="0"/>
          <a:chExt cx="0" cy="0"/>
        </a:xfrm>
      </p:grpSpPr>
      <p:sp>
        <p:nvSpPr>
          <p:cNvPr id="832" name="Google Shape;832;p103"/>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33" name="Google Shape;833;p103"/>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Mål</a:t>
            </a:r>
            <a:endParaRPr b="1" sz="4400">
              <a:solidFill>
                <a:srgbClr val="DC7100"/>
              </a:solidFill>
            </a:endParaRPr>
          </a:p>
        </p:txBody>
      </p:sp>
      <p:pic>
        <p:nvPicPr>
          <p:cNvPr id="834" name="Google Shape;834;p10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35" name="Google Shape;835;p103"/>
          <p:cNvSpPr/>
          <p:nvPr/>
        </p:nvSpPr>
        <p:spPr>
          <a:xfrm>
            <a:off x="824300" y="1414350"/>
            <a:ext cx="876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03"/>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837" name="Google Shape;837;p103"/>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03"/>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839" name="Google Shape;839;p103"/>
          <p:cNvSpPr txBox="1"/>
          <p:nvPr/>
        </p:nvSpPr>
        <p:spPr>
          <a:xfrm>
            <a:off x="824300" y="1707050"/>
            <a:ext cx="6838500" cy="327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500">
                <a:latin typeface="Franklin Gothic"/>
                <a:ea typeface="Franklin Gothic"/>
                <a:cs typeface="Franklin Gothic"/>
                <a:sym typeface="Franklin Gothic"/>
              </a:rPr>
              <a:t>Mål 1: SFS fyller alla förtroendeuppdrag och de uppdrag som SFS utlyser.</a:t>
            </a:r>
            <a:endParaRPr sz="1500">
              <a:latin typeface="Franklin Gothic"/>
              <a:ea typeface="Franklin Gothic"/>
              <a:cs typeface="Franklin Gothic"/>
              <a:sym typeface="Franklin Gothic"/>
            </a:endParaRPr>
          </a:p>
          <a:p>
            <a:pPr indent="0" lvl="0" marL="0" rtl="0" algn="l">
              <a:spcBef>
                <a:spcPts val="0"/>
              </a:spcBef>
              <a:spcAft>
                <a:spcPts val="0"/>
              </a:spcAft>
              <a:buNone/>
            </a:pPr>
            <a:r>
              <a:t/>
            </a:r>
            <a:endParaRPr sz="1500">
              <a:latin typeface="Franklin Gothic"/>
              <a:ea typeface="Franklin Gothic"/>
              <a:cs typeface="Franklin Gothic"/>
              <a:sym typeface="Franklin Gothic"/>
            </a:endParaRPr>
          </a:p>
          <a:p>
            <a:pPr indent="0" lvl="0" marL="0" rtl="0" algn="l">
              <a:spcBef>
                <a:spcPts val="0"/>
              </a:spcBef>
              <a:spcAft>
                <a:spcPts val="0"/>
              </a:spcAft>
              <a:buNone/>
            </a:pPr>
            <a:r>
              <a:rPr lang="sv" sz="1500">
                <a:latin typeface="Franklin Gothic"/>
                <a:ea typeface="Franklin Gothic"/>
                <a:cs typeface="Franklin Gothic"/>
                <a:sym typeface="Franklin Gothic"/>
              </a:rPr>
              <a:t>Mål 2: SFS säkerställer och arbetar systematiskt med att alla inom organisationen blir uppmärksammade för sitt bidrag.</a:t>
            </a:r>
            <a:endParaRPr sz="1500">
              <a:latin typeface="Franklin Gothic"/>
              <a:ea typeface="Franklin Gothic"/>
              <a:cs typeface="Franklin Gothic"/>
              <a:sym typeface="Franklin Gothic"/>
            </a:endParaRPr>
          </a:p>
          <a:p>
            <a:pPr indent="0" lvl="0" marL="0" rtl="0" algn="l">
              <a:spcBef>
                <a:spcPts val="0"/>
              </a:spcBef>
              <a:spcAft>
                <a:spcPts val="0"/>
              </a:spcAft>
              <a:buNone/>
            </a:pPr>
            <a:r>
              <a:t/>
            </a:r>
            <a:endParaRPr sz="1500">
              <a:latin typeface="Franklin Gothic"/>
              <a:ea typeface="Franklin Gothic"/>
              <a:cs typeface="Franklin Gothic"/>
              <a:sym typeface="Franklin Gothic"/>
            </a:endParaRPr>
          </a:p>
          <a:p>
            <a:pPr indent="0" lvl="0" marL="0" rtl="0" algn="l">
              <a:spcBef>
                <a:spcPts val="0"/>
              </a:spcBef>
              <a:spcAft>
                <a:spcPts val="0"/>
              </a:spcAft>
              <a:buNone/>
            </a:pPr>
            <a:r>
              <a:rPr lang="sv" sz="1500">
                <a:latin typeface="Franklin Gothic"/>
                <a:ea typeface="Franklin Gothic"/>
                <a:cs typeface="Franklin Gothic"/>
                <a:sym typeface="Franklin Gothic"/>
              </a:rPr>
              <a:t>Mål 3: SFS har en fungerande process för överlämning och introduktion till förtroendevalda och studentrepresentanter.</a:t>
            </a:r>
            <a:endParaRPr sz="1500">
              <a:latin typeface="Franklin Gothic"/>
              <a:ea typeface="Franklin Gothic"/>
              <a:cs typeface="Franklin Gothic"/>
              <a:sym typeface="Franklin Gothic"/>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43" name="Shape 843"/>
        <p:cNvGrpSpPr/>
        <p:nvPr/>
      </p:nvGrpSpPr>
      <p:grpSpPr>
        <a:xfrm>
          <a:off x="0" y="0"/>
          <a:ext cx="0" cy="0"/>
          <a:chOff x="0" y="0"/>
          <a:chExt cx="0" cy="0"/>
        </a:xfrm>
      </p:grpSpPr>
      <p:sp>
        <p:nvSpPr>
          <p:cNvPr id="844" name="Google Shape;844;p10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45" name="Google Shape;845;p104"/>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Mål</a:t>
            </a:r>
            <a:endParaRPr b="1" sz="4400">
              <a:solidFill>
                <a:srgbClr val="DC7100"/>
              </a:solidFill>
            </a:endParaRPr>
          </a:p>
        </p:txBody>
      </p:sp>
      <p:pic>
        <p:nvPicPr>
          <p:cNvPr id="846" name="Google Shape;846;p10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47" name="Google Shape;847;p104"/>
          <p:cNvSpPr/>
          <p:nvPr/>
        </p:nvSpPr>
        <p:spPr>
          <a:xfrm>
            <a:off x="824300" y="1414350"/>
            <a:ext cx="876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04"/>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sv" sz="1600">
                <a:solidFill>
                  <a:schemeClr val="dk2"/>
                </a:solidFill>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849" name="Google Shape;849;p104"/>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04"/>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851" name="Google Shape;851;p104"/>
          <p:cNvSpPr txBox="1"/>
          <p:nvPr/>
        </p:nvSpPr>
        <p:spPr>
          <a:xfrm>
            <a:off x="824300" y="1707050"/>
            <a:ext cx="6838500" cy="307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500">
                <a:latin typeface="Franklin Gothic"/>
                <a:ea typeface="Franklin Gothic"/>
                <a:cs typeface="Franklin Gothic"/>
                <a:sym typeface="Franklin Gothic"/>
              </a:rPr>
              <a:t>Mål 4: SFS arrangerar och utvecklar ett antal olika möten och nätverk som är uppskattade och välbesökta. </a:t>
            </a:r>
            <a:endParaRPr sz="1500">
              <a:latin typeface="Franklin Gothic"/>
              <a:ea typeface="Franklin Gothic"/>
              <a:cs typeface="Franklin Gothic"/>
              <a:sym typeface="Franklin Gothic"/>
            </a:endParaRPr>
          </a:p>
          <a:p>
            <a:pPr indent="0" lvl="0" marL="0" rtl="0" algn="l">
              <a:spcBef>
                <a:spcPts val="0"/>
              </a:spcBef>
              <a:spcAft>
                <a:spcPts val="0"/>
              </a:spcAft>
              <a:buNone/>
            </a:pPr>
            <a:r>
              <a:t/>
            </a:r>
            <a:endParaRPr sz="1500">
              <a:latin typeface="Franklin Gothic"/>
              <a:ea typeface="Franklin Gothic"/>
              <a:cs typeface="Franklin Gothic"/>
              <a:sym typeface="Franklin Gothic"/>
            </a:endParaRPr>
          </a:p>
          <a:p>
            <a:pPr indent="0" lvl="0" marL="0" rtl="0" algn="l">
              <a:spcBef>
                <a:spcPts val="0"/>
              </a:spcBef>
              <a:spcAft>
                <a:spcPts val="0"/>
              </a:spcAft>
              <a:buNone/>
            </a:pPr>
            <a:r>
              <a:rPr lang="sv" sz="1500">
                <a:latin typeface="Franklin Gothic"/>
                <a:ea typeface="Franklin Gothic"/>
                <a:cs typeface="Franklin Gothic"/>
                <a:sym typeface="Franklin Gothic"/>
              </a:rPr>
              <a:t>Mål 5: SFS lyfter fram och synliggör förtroendevalda och studentrepresentanter att föra studenternas talan i olika forum.</a:t>
            </a:r>
            <a:endParaRPr sz="1500">
              <a:latin typeface="Franklin Gothic"/>
              <a:ea typeface="Franklin Gothic"/>
              <a:cs typeface="Franklin Gothic"/>
              <a:sym typeface="Franklin Gothic"/>
            </a:endParaRPr>
          </a:p>
          <a:p>
            <a:pPr indent="0" lvl="0" marL="0" rtl="0" algn="l">
              <a:spcBef>
                <a:spcPts val="0"/>
              </a:spcBef>
              <a:spcAft>
                <a:spcPts val="0"/>
              </a:spcAft>
              <a:buNone/>
            </a:pPr>
            <a:r>
              <a:t/>
            </a:r>
            <a:endParaRPr sz="1500">
              <a:latin typeface="Franklin Gothic"/>
              <a:ea typeface="Franklin Gothic"/>
              <a:cs typeface="Franklin Gothic"/>
              <a:sym typeface="Franklin Gothic"/>
            </a:endParaRPr>
          </a:p>
          <a:p>
            <a:pPr indent="0" lvl="0" marL="0" rtl="0" algn="l">
              <a:spcBef>
                <a:spcPts val="0"/>
              </a:spcBef>
              <a:spcAft>
                <a:spcPts val="0"/>
              </a:spcAft>
              <a:buNone/>
            </a:pPr>
            <a:r>
              <a:rPr lang="sv" sz="1500">
                <a:latin typeface="Franklin Gothic"/>
                <a:ea typeface="Franklin Gothic"/>
                <a:cs typeface="Franklin Gothic"/>
                <a:sym typeface="Franklin Gothic"/>
              </a:rPr>
              <a:t>Mål 6: SFS ska arbeta för hållbart engagemang genom systematiskt arbete och proaktivt ledarskap. </a:t>
            </a:r>
            <a:endParaRPr sz="1500">
              <a:latin typeface="Franklin Gothic"/>
              <a:ea typeface="Franklin Gothic"/>
              <a:cs typeface="Franklin Gothic"/>
              <a:sym typeface="Franklin Gothic"/>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12" name="Shape 212"/>
        <p:cNvGrpSpPr/>
        <p:nvPr/>
      </p:nvGrpSpPr>
      <p:grpSpPr>
        <a:xfrm>
          <a:off x="0" y="0"/>
          <a:ext cx="0" cy="0"/>
          <a:chOff x="0" y="0"/>
          <a:chExt cx="0" cy="0"/>
        </a:xfrm>
      </p:grpSpPr>
      <p:sp>
        <p:nvSpPr>
          <p:cNvPr id="213" name="Google Shape;213;p42"/>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2"/>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Välkomstceremoni</a:t>
            </a:r>
            <a:endParaRPr b="1" i="1" sz="5500">
              <a:solidFill>
                <a:schemeClr val="lt1"/>
              </a:solidFill>
              <a:latin typeface="Franklin Gothic"/>
              <a:ea typeface="Franklin Gothic"/>
              <a:cs typeface="Franklin Gothic"/>
              <a:sym typeface="Franklin Gothic"/>
            </a:endParaRPr>
          </a:p>
        </p:txBody>
      </p:sp>
      <p:sp>
        <p:nvSpPr>
          <p:cNvPr id="215" name="Google Shape;215;p42"/>
          <p:cNvSpPr txBox="1"/>
          <p:nvPr>
            <p:ph idx="4294967295" type="title"/>
          </p:nvPr>
        </p:nvSpPr>
        <p:spPr>
          <a:xfrm>
            <a:off x="3296384" y="3589133"/>
            <a:ext cx="26601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Johan Kovaniemi</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Medlemssamordnare</a:t>
            </a:r>
            <a:endParaRPr b="1" sz="1300">
              <a:solidFill>
                <a:schemeClr val="dk2"/>
              </a:solidFill>
              <a:latin typeface="Franklin Gothic"/>
              <a:ea typeface="Franklin Gothic"/>
              <a:cs typeface="Franklin Gothic"/>
              <a:sym typeface="Franklin Gothic"/>
            </a:endParaRPr>
          </a:p>
        </p:txBody>
      </p:sp>
      <p:pic>
        <p:nvPicPr>
          <p:cNvPr id="216" name="Google Shape;216;p42"/>
          <p:cNvPicPr preferRelativeResize="0"/>
          <p:nvPr/>
        </p:nvPicPr>
        <p:blipFill rotWithShape="1">
          <a:blip r:embed="rId3">
            <a:alphaModFix/>
          </a:blip>
          <a:srcRect b="0" l="22532" r="22537"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217" name="Google Shape;217;p42"/>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55" name="Shape 855"/>
        <p:cNvGrpSpPr/>
        <p:nvPr/>
      </p:nvGrpSpPr>
      <p:grpSpPr>
        <a:xfrm>
          <a:off x="0" y="0"/>
          <a:ext cx="0" cy="0"/>
          <a:chOff x="0" y="0"/>
          <a:chExt cx="0" cy="0"/>
        </a:xfrm>
      </p:grpSpPr>
      <p:sp>
        <p:nvSpPr>
          <p:cNvPr id="856" name="Google Shape;856;p10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7" name="Google Shape;857;p105"/>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Område 1</a:t>
            </a:r>
            <a:endParaRPr b="1" sz="4400">
              <a:solidFill>
                <a:srgbClr val="DC7100"/>
              </a:solidFill>
            </a:endParaRPr>
          </a:p>
        </p:txBody>
      </p:sp>
      <p:pic>
        <p:nvPicPr>
          <p:cNvPr id="858" name="Google Shape;858;p105"/>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59" name="Google Shape;859;p105"/>
          <p:cNvSpPr/>
          <p:nvPr/>
        </p:nvSpPr>
        <p:spPr>
          <a:xfrm>
            <a:off x="824300" y="1414350"/>
            <a:ext cx="2426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05"/>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861" name="Google Shape;861;p105"/>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05"/>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863" name="Google Shape;863;p105"/>
          <p:cNvSpPr txBox="1"/>
          <p:nvPr/>
        </p:nvSpPr>
        <p:spPr>
          <a:xfrm>
            <a:off x="824300" y="1707050"/>
            <a:ext cx="6838500" cy="317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Ambition:</a:t>
            </a:r>
            <a:r>
              <a:rPr lang="sv">
                <a:latin typeface="Franklin Gothic"/>
                <a:ea typeface="Franklin Gothic"/>
                <a:cs typeface="Franklin Gothic"/>
                <a:sym typeface="Franklin Gothic"/>
              </a:rPr>
              <a:t> fler engagerar sig i SFS styrelse, kommitteér och studentrepresentantsuppdrag.</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Mål: </a:t>
            </a:r>
            <a:r>
              <a:rPr lang="sv">
                <a:latin typeface="Franklin Gothic"/>
                <a:ea typeface="Franklin Gothic"/>
                <a:cs typeface="Franklin Gothic"/>
                <a:sym typeface="Franklin Gothic"/>
              </a:rPr>
              <a:t>SFS fyller alla förtroendeuppdrag och de uppdrag som SFS utlyser.</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Aktiviteter: </a:t>
            </a:r>
            <a:endParaRPr b="1">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Införa en rutin att observera vilka personer från medlemskårerna som deltagit på SFS aktiviteter utifrån tex utbildning som skulle kunna vara intresserade av studentrepresentantsuppdrag för att uppmuntra till nya uppdrag. </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Införa en samtyckesruta för att få utskick om lediga uppdrag</a:t>
            </a:r>
            <a:endParaRPr>
              <a:latin typeface="Franklin Gothic"/>
              <a:ea typeface="Franklin Gothic"/>
              <a:cs typeface="Franklin Gothic"/>
              <a:sym typeface="Franklin Gothic"/>
            </a:endParaRPr>
          </a:p>
          <a:p>
            <a:pPr indent="0" lvl="0" marL="45720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67" name="Shape 867"/>
        <p:cNvGrpSpPr/>
        <p:nvPr/>
      </p:nvGrpSpPr>
      <p:grpSpPr>
        <a:xfrm>
          <a:off x="0" y="0"/>
          <a:ext cx="0" cy="0"/>
          <a:chOff x="0" y="0"/>
          <a:chExt cx="0" cy="0"/>
        </a:xfrm>
      </p:grpSpPr>
      <p:sp>
        <p:nvSpPr>
          <p:cNvPr id="868" name="Google Shape;868;p10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69" name="Google Shape;869;p106"/>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Område 1</a:t>
            </a:r>
            <a:endParaRPr b="1" sz="4400">
              <a:solidFill>
                <a:srgbClr val="DC7100"/>
              </a:solidFill>
            </a:endParaRPr>
          </a:p>
        </p:txBody>
      </p:sp>
      <p:pic>
        <p:nvPicPr>
          <p:cNvPr id="870" name="Google Shape;870;p10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71" name="Google Shape;871;p106"/>
          <p:cNvSpPr/>
          <p:nvPr/>
        </p:nvSpPr>
        <p:spPr>
          <a:xfrm>
            <a:off x="824300" y="1414350"/>
            <a:ext cx="2426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06"/>
          <p:cNvSpPr txBox="1"/>
          <p:nvPr/>
        </p:nvSpPr>
        <p:spPr>
          <a:xfrm>
            <a:off x="726525" y="63650"/>
            <a:ext cx="2231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sv" sz="1600">
                <a:solidFill>
                  <a:schemeClr val="dk2"/>
                </a:solidFill>
                <a:latin typeface="Franklin Gothic"/>
                <a:ea typeface="Franklin Gothic"/>
                <a:cs typeface="Franklin Gothic"/>
                <a:sym typeface="Franklin Gothic"/>
              </a:rPr>
              <a:t>Projektplan</a:t>
            </a:r>
            <a:endParaRPr b="1"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b="1" sz="1600">
              <a:latin typeface="Franklin Gothic"/>
              <a:ea typeface="Franklin Gothic"/>
              <a:cs typeface="Franklin Gothic"/>
              <a:sym typeface="Franklin Gothic"/>
            </a:endParaRPr>
          </a:p>
        </p:txBody>
      </p:sp>
      <p:sp>
        <p:nvSpPr>
          <p:cNvPr id="873" name="Google Shape;873;p106"/>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06"/>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875" name="Google Shape;875;p106"/>
          <p:cNvSpPr txBox="1"/>
          <p:nvPr/>
        </p:nvSpPr>
        <p:spPr>
          <a:xfrm>
            <a:off x="824300" y="1707050"/>
            <a:ext cx="6838500" cy="317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Ambition:</a:t>
            </a:r>
            <a:r>
              <a:rPr lang="sv">
                <a:latin typeface="Franklin Gothic"/>
                <a:ea typeface="Franklin Gothic"/>
                <a:cs typeface="Franklin Gothic"/>
                <a:sym typeface="Franklin Gothic"/>
              </a:rPr>
              <a:t> fler engagerar sig i SFS styrelse, kommitteér och studentrepresentantsuppdrag.</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Mål: </a:t>
            </a:r>
            <a:r>
              <a:rPr lang="sv">
                <a:latin typeface="Franklin Gothic"/>
                <a:ea typeface="Franklin Gothic"/>
                <a:cs typeface="Franklin Gothic"/>
                <a:sym typeface="Franklin Gothic"/>
              </a:rPr>
              <a:t>SFS fyller alla förtroendeuppdrag och de uppdrag som SFS utlyser.</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Aktiviteter: </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Kampanjen Representera mera.</a:t>
            </a:r>
            <a:endParaRPr>
              <a:latin typeface="Franklin Gothic"/>
              <a:ea typeface="Franklin Gothic"/>
              <a:cs typeface="Franklin Gothic"/>
              <a:sym typeface="Franklin Gothic"/>
            </a:endParaRPr>
          </a:p>
          <a:p>
            <a:pPr indent="-317500" lvl="1" marL="914400" rtl="0" algn="l">
              <a:spcBef>
                <a:spcPts val="0"/>
              </a:spcBef>
              <a:spcAft>
                <a:spcPts val="0"/>
              </a:spcAft>
              <a:buSzPts val="1400"/>
              <a:buFont typeface="Franklin Gothic"/>
              <a:buChar char="●"/>
            </a:pPr>
            <a:r>
              <a:rPr lang="sv">
                <a:latin typeface="Franklin Gothic"/>
                <a:ea typeface="Franklin Gothic"/>
                <a:cs typeface="Franklin Gothic"/>
                <a:sym typeface="Franklin Gothic"/>
              </a:rPr>
              <a:t>Annonser i studenttidningar</a:t>
            </a:r>
            <a:endParaRPr>
              <a:latin typeface="Franklin Gothic"/>
              <a:ea typeface="Franklin Gothic"/>
              <a:cs typeface="Franklin Gothic"/>
              <a:sym typeface="Franklin Gothic"/>
            </a:endParaRPr>
          </a:p>
          <a:p>
            <a:pPr indent="-317500" lvl="1" marL="914400" rtl="0" algn="l">
              <a:spcBef>
                <a:spcPts val="0"/>
              </a:spcBef>
              <a:spcAft>
                <a:spcPts val="0"/>
              </a:spcAft>
              <a:buSzPts val="1400"/>
              <a:buFont typeface="Franklin Gothic"/>
              <a:buChar char="●"/>
            </a:pPr>
            <a:r>
              <a:rPr lang="sv">
                <a:latin typeface="Franklin Gothic"/>
                <a:ea typeface="Franklin Gothic"/>
                <a:cs typeface="Franklin Gothic"/>
                <a:sym typeface="Franklin Gothic"/>
              </a:rPr>
              <a:t>Inlägg i sociala medier</a:t>
            </a:r>
            <a:endParaRPr>
              <a:latin typeface="Franklin Gothic"/>
              <a:ea typeface="Franklin Gothic"/>
              <a:cs typeface="Franklin Gothic"/>
              <a:sym typeface="Franklin Gothic"/>
            </a:endParaRPr>
          </a:p>
          <a:p>
            <a:pPr indent="-317500" lvl="1" marL="914400" rtl="0" algn="l">
              <a:spcBef>
                <a:spcPts val="0"/>
              </a:spcBef>
              <a:spcAft>
                <a:spcPts val="0"/>
              </a:spcAft>
              <a:buSzPts val="1400"/>
              <a:buFont typeface="Franklin Gothic"/>
              <a:buChar char="●"/>
            </a:pPr>
            <a:r>
              <a:rPr lang="sv">
                <a:latin typeface="Franklin Gothic"/>
                <a:ea typeface="Franklin Gothic"/>
                <a:cs typeface="Franklin Gothic"/>
                <a:sym typeface="Franklin Gothic"/>
              </a:rPr>
              <a:t>Mejllista med intresserade</a:t>
            </a:r>
            <a:endParaRPr>
              <a:latin typeface="Franklin Gothic"/>
              <a:ea typeface="Franklin Gothic"/>
              <a:cs typeface="Franklin Gothic"/>
              <a:sym typeface="Franklin Gothic"/>
            </a:endParaRPr>
          </a:p>
          <a:p>
            <a:pPr indent="0" lvl="0" marL="45720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79" name="Shape 879"/>
        <p:cNvGrpSpPr/>
        <p:nvPr/>
      </p:nvGrpSpPr>
      <p:grpSpPr>
        <a:xfrm>
          <a:off x="0" y="0"/>
          <a:ext cx="0" cy="0"/>
          <a:chOff x="0" y="0"/>
          <a:chExt cx="0" cy="0"/>
        </a:xfrm>
      </p:grpSpPr>
      <p:sp>
        <p:nvSpPr>
          <p:cNvPr id="880" name="Google Shape;880;p10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81" name="Google Shape;881;p107"/>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Område 2</a:t>
            </a:r>
            <a:endParaRPr b="1" sz="4400">
              <a:solidFill>
                <a:srgbClr val="DC7100"/>
              </a:solidFill>
            </a:endParaRPr>
          </a:p>
        </p:txBody>
      </p:sp>
      <p:pic>
        <p:nvPicPr>
          <p:cNvPr id="882" name="Google Shape;882;p10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83" name="Google Shape;883;p107"/>
          <p:cNvSpPr txBox="1"/>
          <p:nvPr/>
        </p:nvSpPr>
        <p:spPr>
          <a:xfrm>
            <a:off x="726525" y="63650"/>
            <a:ext cx="2231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sv" sz="1600">
                <a:solidFill>
                  <a:schemeClr val="dk2"/>
                </a:solidFill>
                <a:latin typeface="Franklin Gothic"/>
                <a:ea typeface="Franklin Gothic"/>
                <a:cs typeface="Franklin Gothic"/>
                <a:sym typeface="Franklin Gothic"/>
              </a:rPr>
              <a:t>Projektplan</a:t>
            </a:r>
            <a:endParaRPr b="1"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b="1" sz="1600">
              <a:latin typeface="Franklin Gothic"/>
              <a:ea typeface="Franklin Gothic"/>
              <a:cs typeface="Franklin Gothic"/>
              <a:sym typeface="Franklin Gothic"/>
            </a:endParaRPr>
          </a:p>
        </p:txBody>
      </p:sp>
      <p:sp>
        <p:nvSpPr>
          <p:cNvPr id="884" name="Google Shape;884;p107"/>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07"/>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886" name="Google Shape;886;p107"/>
          <p:cNvSpPr txBox="1"/>
          <p:nvPr/>
        </p:nvSpPr>
        <p:spPr>
          <a:xfrm>
            <a:off x="824300" y="1707050"/>
            <a:ext cx="6838500" cy="360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sv">
                <a:latin typeface="Franklin Gothic"/>
                <a:ea typeface="Franklin Gothic"/>
                <a:cs typeface="Franklin Gothic"/>
                <a:sym typeface="Franklin Gothic"/>
              </a:rPr>
              <a:t>Ambition:</a:t>
            </a:r>
            <a:r>
              <a:rPr lang="sv">
                <a:latin typeface="Franklin Gothic"/>
                <a:ea typeface="Franklin Gothic"/>
                <a:cs typeface="Franklin Gothic"/>
                <a:sym typeface="Franklin Gothic"/>
              </a:rPr>
              <a:t> SFS visar uppskattning till de som engagerar sig i organisationen.</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b="1" lang="sv">
                <a:latin typeface="Franklin Gothic"/>
                <a:ea typeface="Franklin Gothic"/>
                <a:cs typeface="Franklin Gothic"/>
                <a:sym typeface="Franklin Gothic"/>
              </a:rPr>
              <a:t>Mål:</a:t>
            </a:r>
            <a:r>
              <a:rPr lang="sv">
                <a:latin typeface="Franklin Gothic"/>
                <a:ea typeface="Franklin Gothic"/>
                <a:cs typeface="Franklin Gothic"/>
                <a:sym typeface="Franklin Gothic"/>
              </a:rPr>
              <a:t> SFS säkerställer och arbetar systematiskt med att alla inom organisationen blir uppmärksammade för sitt bidrag.</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b="1" lang="sv">
                <a:solidFill>
                  <a:schemeClr val="dk2"/>
                </a:solidFill>
                <a:latin typeface="Franklin Gothic"/>
                <a:ea typeface="Franklin Gothic"/>
                <a:cs typeface="Franklin Gothic"/>
                <a:sym typeface="Franklin Gothic"/>
              </a:rPr>
              <a:t>Aktiviteter: </a:t>
            </a:r>
            <a:endParaRPr b="1">
              <a:solidFill>
                <a:schemeClr val="dk2"/>
              </a:solidFill>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Bjuda in studentrepresentanter till medlemsmöten. </a:t>
            </a:r>
            <a:endParaRPr>
              <a:solidFill>
                <a:schemeClr val="dk2"/>
              </a:solidFill>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Arrangera någon form av aktivitet för studentrepresentanter.</a:t>
            </a:r>
            <a:endParaRPr>
              <a:solidFill>
                <a:schemeClr val="dk2"/>
              </a:solidFill>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Dela ut diplom till studentrepresentanter och förtroendevalda vid avslutat uppdrag.</a:t>
            </a:r>
            <a:endParaRPr>
              <a:solidFill>
                <a:schemeClr val="dk2"/>
              </a:solidFill>
              <a:latin typeface="Franklin Gothic"/>
              <a:ea typeface="Franklin Gothic"/>
              <a:cs typeface="Franklin Gothic"/>
              <a:sym typeface="Franklin Gothic"/>
            </a:endParaRPr>
          </a:p>
          <a:p>
            <a:pPr indent="0" lvl="0" marL="457200" rtl="0" algn="l">
              <a:spcBef>
                <a:spcPts val="0"/>
              </a:spcBef>
              <a:spcAft>
                <a:spcPts val="0"/>
              </a:spcAft>
              <a:buNone/>
            </a:pPr>
            <a:r>
              <a:t/>
            </a:r>
            <a:endParaRPr>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887" name="Google Shape;887;p107"/>
          <p:cNvSpPr/>
          <p:nvPr/>
        </p:nvSpPr>
        <p:spPr>
          <a:xfrm>
            <a:off x="824300" y="1414350"/>
            <a:ext cx="2469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891" name="Shape 891"/>
        <p:cNvGrpSpPr/>
        <p:nvPr/>
      </p:nvGrpSpPr>
      <p:grpSpPr>
        <a:xfrm>
          <a:off x="0" y="0"/>
          <a:ext cx="0" cy="0"/>
          <a:chOff x="0" y="0"/>
          <a:chExt cx="0" cy="0"/>
        </a:xfrm>
      </p:grpSpPr>
      <p:sp>
        <p:nvSpPr>
          <p:cNvPr id="892" name="Google Shape;892;p108"/>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93" name="Google Shape;893;p108"/>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Område 3</a:t>
            </a:r>
            <a:endParaRPr b="1" sz="4400">
              <a:solidFill>
                <a:srgbClr val="DC7100"/>
              </a:solidFill>
            </a:endParaRPr>
          </a:p>
        </p:txBody>
      </p:sp>
      <p:pic>
        <p:nvPicPr>
          <p:cNvPr id="894" name="Google Shape;894;p108"/>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895" name="Google Shape;895;p108"/>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896" name="Google Shape;896;p108"/>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08"/>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898" name="Google Shape;898;p108"/>
          <p:cNvSpPr txBox="1"/>
          <p:nvPr/>
        </p:nvSpPr>
        <p:spPr>
          <a:xfrm>
            <a:off x="824300" y="1499850"/>
            <a:ext cx="6838500" cy="40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Ambition:</a:t>
            </a:r>
            <a:r>
              <a:rPr lang="sv">
                <a:latin typeface="Franklin Gothic"/>
                <a:ea typeface="Franklin Gothic"/>
                <a:cs typeface="Franklin Gothic"/>
                <a:sym typeface="Franklin Gothic"/>
              </a:rPr>
              <a:t> alla som börjar ett nytt uppdrag ska känna att det finns stöd och information för att hantera uppdraget. </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b="1" lang="sv">
                <a:latin typeface="Franklin Gothic"/>
                <a:ea typeface="Franklin Gothic"/>
                <a:cs typeface="Franklin Gothic"/>
                <a:sym typeface="Franklin Gothic"/>
              </a:rPr>
              <a:t>Mål: </a:t>
            </a:r>
            <a:r>
              <a:rPr lang="sv">
                <a:latin typeface="Franklin Gothic"/>
                <a:ea typeface="Franklin Gothic"/>
                <a:cs typeface="Franklin Gothic"/>
                <a:sym typeface="Franklin Gothic"/>
              </a:rPr>
              <a:t>SFS har en fungerande process för överlämning och introduktion till förtroendevalda och studentrepresentanter.</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b="1" lang="sv">
                <a:solidFill>
                  <a:schemeClr val="dk2"/>
                </a:solidFill>
                <a:latin typeface="Franklin Gothic"/>
                <a:ea typeface="Franklin Gothic"/>
                <a:cs typeface="Franklin Gothic"/>
                <a:sym typeface="Franklin Gothic"/>
              </a:rPr>
              <a:t>Aktiviteter: </a:t>
            </a:r>
            <a:endParaRPr b="1">
              <a:solidFill>
                <a:schemeClr val="dk2"/>
              </a:solidFill>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Ha informations- och välkomstträff för studentrepresentanter och medlemskårer i september och januari varje år.</a:t>
            </a:r>
            <a:endParaRPr>
              <a:solidFill>
                <a:schemeClr val="dk2"/>
              </a:solidFill>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Ta fram och sprida presentation med mallar för att underlätta överlämning av SFS-engagemanget hos medlemskårer. </a:t>
            </a:r>
            <a:endParaRPr>
              <a:solidFill>
                <a:schemeClr val="dk2"/>
              </a:solidFill>
              <a:latin typeface="Franklin Gothic"/>
              <a:ea typeface="Franklin Gothic"/>
              <a:cs typeface="Franklin Gothic"/>
              <a:sym typeface="Franklin Gothic"/>
            </a:endParaRPr>
          </a:p>
          <a:p>
            <a:pPr indent="-317500" lvl="0" marL="457200" rtl="0" algn="l">
              <a:spcBef>
                <a:spcPts val="0"/>
              </a:spcBef>
              <a:spcAft>
                <a:spcPts val="0"/>
              </a:spcAft>
              <a:buClr>
                <a:schemeClr val="dk2"/>
              </a:buClr>
              <a:buSzPts val="1400"/>
              <a:buFont typeface="Franklin Gothic"/>
              <a:buChar char="●"/>
            </a:pPr>
            <a:r>
              <a:rPr lang="sv">
                <a:solidFill>
                  <a:schemeClr val="dk2"/>
                </a:solidFill>
                <a:latin typeface="Franklin Gothic"/>
                <a:ea typeface="Franklin Gothic"/>
                <a:cs typeface="Franklin Gothic"/>
                <a:sym typeface="Franklin Gothic"/>
              </a:rPr>
              <a:t>Öka kontakten mellan politiska sekreterare och studentrepresentanter i arbetet med remissvar och kring sakfrågor</a:t>
            </a:r>
            <a:endParaRPr>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899" name="Google Shape;899;p108"/>
          <p:cNvSpPr/>
          <p:nvPr/>
        </p:nvSpPr>
        <p:spPr>
          <a:xfrm>
            <a:off x="824300" y="1414350"/>
            <a:ext cx="2469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03" name="Shape 903"/>
        <p:cNvGrpSpPr/>
        <p:nvPr/>
      </p:nvGrpSpPr>
      <p:grpSpPr>
        <a:xfrm>
          <a:off x="0" y="0"/>
          <a:ext cx="0" cy="0"/>
          <a:chOff x="0" y="0"/>
          <a:chExt cx="0" cy="0"/>
        </a:xfrm>
      </p:grpSpPr>
      <p:sp>
        <p:nvSpPr>
          <p:cNvPr id="904" name="Google Shape;904;p109"/>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05" name="Google Shape;905;p109"/>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Område 4</a:t>
            </a:r>
            <a:endParaRPr b="1" sz="4400">
              <a:solidFill>
                <a:srgbClr val="DC7100"/>
              </a:solidFill>
            </a:endParaRPr>
          </a:p>
        </p:txBody>
      </p:sp>
      <p:pic>
        <p:nvPicPr>
          <p:cNvPr id="906" name="Google Shape;906;p10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907" name="Google Shape;907;p109"/>
          <p:cNvSpPr/>
          <p:nvPr/>
        </p:nvSpPr>
        <p:spPr>
          <a:xfrm>
            <a:off x="824300" y="1414350"/>
            <a:ext cx="24588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09"/>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909" name="Google Shape;909;p109"/>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09"/>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911" name="Google Shape;911;p109"/>
          <p:cNvSpPr txBox="1"/>
          <p:nvPr/>
        </p:nvSpPr>
        <p:spPr>
          <a:xfrm>
            <a:off x="824300" y="1707050"/>
            <a:ext cx="68385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Ambition: </a:t>
            </a:r>
            <a:r>
              <a:rPr lang="sv">
                <a:latin typeface="Franklin Gothic"/>
                <a:ea typeface="Franklin Gothic"/>
                <a:cs typeface="Franklin Gothic"/>
                <a:sym typeface="Franklin Gothic"/>
              </a:rPr>
              <a:t>inom SFS tar vi vara på varandras kunskap och hjälps åt att föra den vidare.</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Mål:</a:t>
            </a:r>
            <a:r>
              <a:rPr lang="sv">
                <a:latin typeface="Franklin Gothic"/>
                <a:ea typeface="Franklin Gothic"/>
                <a:cs typeface="Franklin Gothic"/>
                <a:sym typeface="Franklin Gothic"/>
              </a:rPr>
              <a:t> SFS arrangerar och utvecklar ett antal olika möten och nätverk som är uppskattade och välbesökta.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Aktivitet: </a:t>
            </a:r>
            <a:endParaRPr b="1">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Införa en rutin att utvärdera alla medlemsaktiviteter, samt observera vilka medlemskårer som inte deltar på olika aktiviteter och för en dialog för att öka engagemanget. </a:t>
            </a:r>
            <a:endParaRPr>
              <a:latin typeface="Franklin Gothic"/>
              <a:ea typeface="Franklin Gothic"/>
              <a:cs typeface="Franklin Gothic"/>
              <a:sym typeface="Franklin Gothic"/>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912" name="Google Shape;912;p109"/>
          <p:cNvSpPr/>
          <p:nvPr/>
        </p:nvSpPr>
        <p:spPr>
          <a:xfrm>
            <a:off x="824300" y="1414350"/>
            <a:ext cx="2469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16" name="Shape 916"/>
        <p:cNvGrpSpPr/>
        <p:nvPr/>
      </p:nvGrpSpPr>
      <p:grpSpPr>
        <a:xfrm>
          <a:off x="0" y="0"/>
          <a:ext cx="0" cy="0"/>
          <a:chOff x="0" y="0"/>
          <a:chExt cx="0" cy="0"/>
        </a:xfrm>
      </p:grpSpPr>
      <p:sp>
        <p:nvSpPr>
          <p:cNvPr id="917" name="Google Shape;917;p11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8" name="Google Shape;918;p110"/>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Område 5</a:t>
            </a:r>
            <a:endParaRPr b="1" sz="4400">
              <a:solidFill>
                <a:srgbClr val="DC7100"/>
              </a:solidFill>
            </a:endParaRPr>
          </a:p>
        </p:txBody>
      </p:sp>
      <p:pic>
        <p:nvPicPr>
          <p:cNvPr id="919" name="Google Shape;919;p110"/>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920" name="Google Shape;920;p110"/>
          <p:cNvSpPr/>
          <p:nvPr/>
        </p:nvSpPr>
        <p:spPr>
          <a:xfrm>
            <a:off x="824300" y="1414350"/>
            <a:ext cx="24588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10"/>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922" name="Google Shape;922;p110"/>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10"/>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924" name="Google Shape;924;p110"/>
          <p:cNvSpPr txBox="1"/>
          <p:nvPr/>
        </p:nvSpPr>
        <p:spPr>
          <a:xfrm>
            <a:off x="824300" y="1707050"/>
            <a:ext cx="6838500" cy="420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Ambition:</a:t>
            </a:r>
            <a:r>
              <a:rPr lang="sv">
                <a:latin typeface="Franklin Gothic"/>
                <a:ea typeface="Franklin Gothic"/>
                <a:cs typeface="Franklin Gothic"/>
                <a:sym typeface="Franklin Gothic"/>
              </a:rPr>
              <a:t> som ledare inom studentrörelsen är vi inkluderande, transparenta och uppmuntrar ett hållbart engagemang.</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Mål:</a:t>
            </a:r>
            <a:r>
              <a:rPr lang="sv">
                <a:latin typeface="Franklin Gothic"/>
                <a:ea typeface="Franklin Gothic"/>
                <a:cs typeface="Franklin Gothic"/>
                <a:sym typeface="Franklin Gothic"/>
              </a:rPr>
              <a:t> SFS lyfter fram och synliggör förtroendevalda och studentrepresentanter att föra studenternas talan i olika forum.</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Aktivitet: </a:t>
            </a:r>
            <a:endParaRPr b="1">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Testa att låta studentrepresentanter och förtroendevalda inom organisationen få visa upp vad de gör och sitt engagemang på sociala medier, tex instagram-takeovers. Utvärdera resultatet och beroende på utfall införa på rutin.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sz="1100">
              <a:latin typeface="Franklin Gothic"/>
              <a:ea typeface="Franklin Gothic"/>
              <a:cs typeface="Franklin Gothic"/>
              <a:sym typeface="Franklin Gothic"/>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925" name="Google Shape;925;p110"/>
          <p:cNvSpPr/>
          <p:nvPr/>
        </p:nvSpPr>
        <p:spPr>
          <a:xfrm>
            <a:off x="824300" y="1414350"/>
            <a:ext cx="2469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29" name="Shape 929"/>
        <p:cNvGrpSpPr/>
        <p:nvPr/>
      </p:nvGrpSpPr>
      <p:grpSpPr>
        <a:xfrm>
          <a:off x="0" y="0"/>
          <a:ext cx="0" cy="0"/>
          <a:chOff x="0" y="0"/>
          <a:chExt cx="0" cy="0"/>
        </a:xfrm>
      </p:grpSpPr>
      <p:sp>
        <p:nvSpPr>
          <p:cNvPr id="930" name="Google Shape;930;p11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31" name="Google Shape;931;p111"/>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Område 6</a:t>
            </a:r>
            <a:endParaRPr b="1" sz="4400">
              <a:solidFill>
                <a:srgbClr val="DC7100"/>
              </a:solidFill>
            </a:endParaRPr>
          </a:p>
        </p:txBody>
      </p:sp>
      <p:pic>
        <p:nvPicPr>
          <p:cNvPr id="932" name="Google Shape;932;p11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933" name="Google Shape;933;p111"/>
          <p:cNvSpPr/>
          <p:nvPr/>
        </p:nvSpPr>
        <p:spPr>
          <a:xfrm>
            <a:off x="824300" y="1414350"/>
            <a:ext cx="24588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11"/>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935" name="Google Shape;935;p111"/>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11"/>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937" name="Google Shape;937;p111"/>
          <p:cNvSpPr txBox="1"/>
          <p:nvPr/>
        </p:nvSpPr>
        <p:spPr>
          <a:xfrm>
            <a:off x="824300" y="1707050"/>
            <a:ext cx="6838500" cy="446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Ambition:</a:t>
            </a:r>
            <a:r>
              <a:rPr lang="sv">
                <a:latin typeface="Franklin Gothic"/>
                <a:ea typeface="Franklin Gothic"/>
                <a:cs typeface="Franklin Gothic"/>
                <a:sym typeface="Franklin Gothic"/>
              </a:rPr>
              <a:t> engagerade i studentrörelsen i Sverige har forum, nätverk och kunskap för kompetensutveckling.</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Mål:</a:t>
            </a:r>
            <a:r>
              <a:rPr lang="sv">
                <a:latin typeface="Franklin Gothic"/>
                <a:ea typeface="Franklin Gothic"/>
                <a:cs typeface="Franklin Gothic"/>
                <a:sym typeface="Franklin Gothic"/>
              </a:rPr>
              <a:t> SFS ska arbeta för hållbart engagemang genom systematiskt arbete och proaktivt ledarskap.</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Aktivitet: </a:t>
            </a:r>
            <a:endParaRPr b="1">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Ta upp på medlemsmöte höst 2022 för att förankra vad vi ska arbeta med. Låta medlemskårerna få komma med input som utgår ifrån respektive rubrik.</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Förankra projektplan på styrelsemöte i januari 2023. Samla in förslag på aktiviteter, även kommittéer kan lämna förslag. </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Införa ett ordförandeskapsnätverk för medlemskårers ordföranden i syfte att utveckla den sociala hållbarheten i deras uppdrag och i deras organisationer</a:t>
            </a:r>
            <a:endParaRPr>
              <a:latin typeface="Franklin Gothic"/>
              <a:ea typeface="Franklin Gothic"/>
              <a:cs typeface="Franklin Gothic"/>
              <a:sym typeface="Franklin Gothic"/>
            </a:endParaRPr>
          </a:p>
          <a:p>
            <a:pPr indent="0" lvl="0" marL="0" rtl="0" algn="l">
              <a:spcBef>
                <a:spcPts val="0"/>
              </a:spcBef>
              <a:spcAft>
                <a:spcPts val="0"/>
              </a:spcAft>
              <a:buNone/>
            </a:pPr>
            <a:r>
              <a:t/>
            </a:r>
            <a:endParaRPr b="1">
              <a:latin typeface="Franklin Gothic"/>
              <a:ea typeface="Franklin Gothic"/>
              <a:cs typeface="Franklin Gothic"/>
              <a:sym typeface="Franklin Gothic"/>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938" name="Google Shape;938;p111"/>
          <p:cNvSpPr/>
          <p:nvPr/>
        </p:nvSpPr>
        <p:spPr>
          <a:xfrm>
            <a:off x="824300" y="1414350"/>
            <a:ext cx="2469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42" name="Shape 942"/>
        <p:cNvGrpSpPr/>
        <p:nvPr/>
      </p:nvGrpSpPr>
      <p:grpSpPr>
        <a:xfrm>
          <a:off x="0" y="0"/>
          <a:ext cx="0" cy="0"/>
          <a:chOff x="0" y="0"/>
          <a:chExt cx="0" cy="0"/>
        </a:xfrm>
      </p:grpSpPr>
      <p:sp>
        <p:nvSpPr>
          <p:cNvPr id="943" name="Google Shape;943;p11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4" name="Google Shape;944;p112"/>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2024/2025</a:t>
            </a:r>
            <a:endParaRPr b="1" sz="4400">
              <a:solidFill>
                <a:srgbClr val="DC7100"/>
              </a:solidFill>
            </a:endParaRPr>
          </a:p>
        </p:txBody>
      </p:sp>
      <p:pic>
        <p:nvPicPr>
          <p:cNvPr id="945" name="Google Shape;945;p112"/>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946" name="Google Shape;946;p112"/>
          <p:cNvSpPr/>
          <p:nvPr/>
        </p:nvSpPr>
        <p:spPr>
          <a:xfrm>
            <a:off x="824300" y="1414350"/>
            <a:ext cx="24588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12"/>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2024/2025</a:t>
            </a:r>
            <a:endParaRPr b="1" sz="1600">
              <a:latin typeface="Franklin Gothic"/>
              <a:ea typeface="Franklin Gothic"/>
              <a:cs typeface="Franklin Gothic"/>
              <a:sym typeface="Franklin Gothic"/>
            </a:endParaRPr>
          </a:p>
        </p:txBody>
      </p:sp>
      <p:sp>
        <p:nvSpPr>
          <p:cNvPr id="948" name="Google Shape;948;p112"/>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12"/>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3</a:t>
            </a:r>
            <a:endParaRPr b="1" sz="1500">
              <a:solidFill>
                <a:schemeClr val="lt1"/>
              </a:solidFill>
              <a:latin typeface="Franklin Gothic"/>
              <a:ea typeface="Franklin Gothic"/>
              <a:cs typeface="Franklin Gothic"/>
              <a:sym typeface="Franklin Gothic"/>
            </a:endParaRPr>
          </a:p>
        </p:txBody>
      </p:sp>
      <p:sp>
        <p:nvSpPr>
          <p:cNvPr id="950" name="Google Shape;950;p112"/>
          <p:cNvSpPr txBox="1"/>
          <p:nvPr/>
        </p:nvSpPr>
        <p:spPr>
          <a:xfrm>
            <a:off x="824300" y="1707050"/>
            <a:ext cx="6838500" cy="381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Aktiviteter 2024/2025</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Fokus på att utveckla arbetet med studentrepresentanter</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Ta fram rekryteringsstrategi </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Ta fram plan för överlämning, introduktion och fortbildning för förtroendevalda </a:t>
            </a:r>
            <a:endParaRPr>
              <a:latin typeface="Franklin Gothic"/>
              <a:ea typeface="Franklin Gothic"/>
              <a:cs typeface="Franklin Gothic"/>
              <a:sym typeface="Franklin Gothic"/>
            </a:endParaRPr>
          </a:p>
          <a:p>
            <a:pPr indent="0" lvl="0" marL="0" rtl="0" algn="l">
              <a:spcBef>
                <a:spcPts val="0"/>
              </a:spcBef>
              <a:spcAft>
                <a:spcPts val="0"/>
              </a:spcAft>
              <a:buNone/>
            </a:pPr>
            <a:r>
              <a:t/>
            </a:r>
            <a:endParaRPr>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b="1" lang="sv">
                <a:solidFill>
                  <a:schemeClr val="dk2"/>
                </a:solidFill>
                <a:latin typeface="Franklin Gothic"/>
                <a:ea typeface="Franklin Gothic"/>
                <a:cs typeface="Franklin Gothic"/>
                <a:sym typeface="Franklin Gothic"/>
              </a:rPr>
              <a:t>Utvärdering</a:t>
            </a:r>
            <a:endParaRPr b="1">
              <a:solidFill>
                <a:schemeClr val="dk2"/>
              </a:solidFill>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lang="sv">
                <a:solidFill>
                  <a:schemeClr val="dk2"/>
                </a:solidFill>
                <a:latin typeface="Franklin Gothic"/>
                <a:ea typeface="Franklin Gothic"/>
                <a:cs typeface="Franklin Gothic"/>
                <a:sym typeface="Franklin Gothic"/>
              </a:rPr>
              <a:t>Styrelsen utvärder tillsammans med presidiet och medlemssamordnaren.</a:t>
            </a:r>
            <a:endParaRPr>
              <a:solidFill>
                <a:schemeClr val="dk2"/>
              </a:solidFill>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t/>
            </a:r>
            <a:endParaRPr>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a:solidFill>
                  <a:schemeClr val="dk2"/>
                </a:solidFill>
                <a:latin typeface="Franklin Gothic"/>
                <a:ea typeface="Franklin Gothic"/>
                <a:cs typeface="Franklin Gothic"/>
                <a:sym typeface="Franklin Gothic"/>
              </a:rPr>
              <a:t>Ny fokusfråga</a:t>
            </a:r>
            <a:endParaRPr b="1">
              <a:solidFill>
                <a:schemeClr val="dk2"/>
              </a:solidFill>
              <a:latin typeface="Franklin Gothic"/>
              <a:ea typeface="Franklin Gothic"/>
              <a:cs typeface="Franklin Gothic"/>
              <a:sym typeface="Franklin Gothic"/>
            </a:endParaRPr>
          </a:p>
          <a:p>
            <a:pPr indent="0" lvl="0" marL="0" rtl="0" algn="l">
              <a:spcBef>
                <a:spcPts val="0"/>
              </a:spcBef>
              <a:spcAft>
                <a:spcPts val="0"/>
              </a:spcAft>
              <a:buClr>
                <a:schemeClr val="dk2"/>
              </a:buClr>
              <a:buSzPts val="1100"/>
              <a:buFont typeface="Arial"/>
              <a:buNone/>
            </a:pPr>
            <a:r>
              <a:rPr lang="sv">
                <a:solidFill>
                  <a:schemeClr val="dk2"/>
                </a:solidFill>
                <a:latin typeface="Franklin Gothic"/>
                <a:ea typeface="Franklin Gothic"/>
                <a:cs typeface="Franklin Gothic"/>
                <a:sym typeface="Franklin Gothic"/>
              </a:rPr>
              <a:t>Workshop idag!</a:t>
            </a:r>
            <a:endParaRPr>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951" name="Google Shape;951;p112"/>
          <p:cNvSpPr/>
          <p:nvPr/>
        </p:nvSpPr>
        <p:spPr>
          <a:xfrm>
            <a:off x="824300" y="1414350"/>
            <a:ext cx="30399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55" name="Shape 955"/>
        <p:cNvGrpSpPr/>
        <p:nvPr/>
      </p:nvGrpSpPr>
      <p:grpSpPr>
        <a:xfrm>
          <a:off x="0" y="0"/>
          <a:ext cx="0" cy="0"/>
          <a:chOff x="0" y="0"/>
          <a:chExt cx="0" cy="0"/>
        </a:xfrm>
      </p:grpSpPr>
      <p:pic>
        <p:nvPicPr>
          <p:cNvPr id="956" name="Google Shape;956;p113"/>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
        <p:nvSpPr>
          <p:cNvPr id="957" name="Google Shape;957;p113"/>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8" name="Google Shape;958;p113"/>
          <p:cNvSpPr txBox="1"/>
          <p:nvPr>
            <p:ph idx="1" type="subTitle"/>
          </p:nvPr>
        </p:nvSpPr>
        <p:spPr>
          <a:xfrm>
            <a:off x="385800" y="1500725"/>
            <a:ext cx="8520600" cy="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sv" sz="12000">
                <a:solidFill>
                  <a:schemeClr val="dk1"/>
                </a:solidFill>
                <a:highlight>
                  <a:srgbClr val="FDF8F4"/>
                </a:highlight>
              </a:rPr>
              <a:t>Frågor?</a:t>
            </a:r>
            <a:r>
              <a:rPr b="1" lang="sv" sz="6500">
                <a:solidFill>
                  <a:schemeClr val="dk1"/>
                </a:solidFill>
                <a:highlight>
                  <a:srgbClr val="FDF8F4"/>
                </a:highlight>
              </a:rPr>
              <a:t> </a:t>
            </a:r>
            <a:endParaRPr b="1" sz="6500">
              <a:solidFill>
                <a:schemeClr val="dk1"/>
              </a:solidFill>
              <a:highlight>
                <a:srgbClr val="FDF8F4"/>
              </a:highlight>
            </a:endParaRPr>
          </a:p>
          <a:p>
            <a:pPr indent="0" lvl="0" marL="0" rtl="0" algn="ctr">
              <a:spcBef>
                <a:spcPts val="0"/>
              </a:spcBef>
              <a:spcAft>
                <a:spcPts val="0"/>
              </a:spcAft>
              <a:buNone/>
            </a:pPr>
            <a:r>
              <a:t/>
            </a:r>
            <a:endParaRPr b="1" sz="4900">
              <a:solidFill>
                <a:schemeClr val="dk1"/>
              </a:solidFill>
              <a:highlight>
                <a:srgbClr val="FDF8F4"/>
              </a:high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62" name="Shape 962"/>
        <p:cNvGrpSpPr/>
        <p:nvPr/>
      </p:nvGrpSpPr>
      <p:grpSpPr>
        <a:xfrm>
          <a:off x="0" y="0"/>
          <a:ext cx="0" cy="0"/>
          <a:chOff x="0" y="0"/>
          <a:chExt cx="0" cy="0"/>
        </a:xfrm>
      </p:grpSpPr>
      <p:sp>
        <p:nvSpPr>
          <p:cNvPr id="963" name="Google Shape;963;p11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64" name="Google Shape;964;p114"/>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Menti!</a:t>
            </a:r>
            <a:endParaRPr b="1" sz="4400">
              <a:solidFill>
                <a:srgbClr val="DC7100"/>
              </a:solidFill>
            </a:endParaRPr>
          </a:p>
        </p:txBody>
      </p:sp>
      <p:pic>
        <p:nvPicPr>
          <p:cNvPr id="965" name="Google Shape;965;p11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966" name="Google Shape;966;p114"/>
          <p:cNvSpPr/>
          <p:nvPr/>
        </p:nvSpPr>
        <p:spPr>
          <a:xfrm>
            <a:off x="824300" y="1414350"/>
            <a:ext cx="24588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14"/>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Avslut</a:t>
            </a:r>
            <a:endParaRPr b="1" sz="1600">
              <a:latin typeface="Franklin Gothic"/>
              <a:ea typeface="Franklin Gothic"/>
              <a:cs typeface="Franklin Gothic"/>
              <a:sym typeface="Franklin Gothic"/>
            </a:endParaRPr>
          </a:p>
        </p:txBody>
      </p:sp>
      <p:sp>
        <p:nvSpPr>
          <p:cNvPr id="968" name="Google Shape;968;p114"/>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14"/>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4</a:t>
            </a:r>
            <a:endParaRPr b="1" sz="1500">
              <a:solidFill>
                <a:schemeClr val="lt1"/>
              </a:solidFill>
              <a:latin typeface="Franklin Gothic"/>
              <a:ea typeface="Franklin Gothic"/>
              <a:cs typeface="Franklin Gothic"/>
              <a:sym typeface="Franklin Gothic"/>
            </a:endParaRPr>
          </a:p>
        </p:txBody>
      </p:sp>
      <p:sp>
        <p:nvSpPr>
          <p:cNvPr id="970" name="Google Shape;970;p114"/>
          <p:cNvSpPr txBox="1"/>
          <p:nvPr/>
        </p:nvSpPr>
        <p:spPr>
          <a:xfrm>
            <a:off x="292100" y="1657700"/>
            <a:ext cx="6838500" cy="28323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sv" sz="1900">
                <a:latin typeface="Franklin Gothic"/>
                <a:ea typeface="Franklin Gothic"/>
                <a:cs typeface="Franklin Gothic"/>
                <a:sym typeface="Franklin Gothic"/>
              </a:rPr>
              <a:t>Diskutera med de som sitter bredvid dig!</a:t>
            </a:r>
            <a:endParaRPr sz="1900">
              <a:latin typeface="Franklin Gothic"/>
              <a:ea typeface="Franklin Gothic"/>
              <a:cs typeface="Franklin Gothic"/>
              <a:sym typeface="Franklin Gothic"/>
            </a:endParaRPr>
          </a:p>
          <a:p>
            <a:pPr indent="457200" lvl="0" marL="0" rtl="0" algn="l">
              <a:spcBef>
                <a:spcPts val="0"/>
              </a:spcBef>
              <a:spcAft>
                <a:spcPts val="0"/>
              </a:spcAft>
              <a:buNone/>
            </a:pPr>
            <a:r>
              <a:rPr lang="sv" sz="1900">
                <a:latin typeface="Franklin Gothic"/>
                <a:ea typeface="Franklin Gothic"/>
                <a:cs typeface="Franklin Gothic"/>
                <a:sym typeface="Franklin Gothic"/>
              </a:rPr>
              <a:t>Reflektion kring den organisatoriska fokusfrågan</a:t>
            </a:r>
            <a:endParaRPr sz="1900">
              <a:latin typeface="Franklin Gothic"/>
              <a:ea typeface="Franklin Gothic"/>
              <a:cs typeface="Franklin Gothic"/>
              <a:sym typeface="Franklin Gothic"/>
            </a:endParaRPr>
          </a:p>
          <a:p>
            <a:pPr indent="457200" lvl="0" marL="0" rtl="0" algn="l">
              <a:spcBef>
                <a:spcPts val="0"/>
              </a:spcBef>
              <a:spcAft>
                <a:spcPts val="0"/>
              </a:spcAft>
              <a:buNone/>
            </a:pPr>
            <a:r>
              <a:rPr lang="sv" sz="1900">
                <a:latin typeface="Franklin Gothic"/>
                <a:ea typeface="Franklin Gothic"/>
                <a:cs typeface="Franklin Gothic"/>
                <a:sym typeface="Franklin Gothic"/>
              </a:rPr>
              <a:t>Kod: 7202 5806</a:t>
            </a:r>
            <a:br>
              <a:rPr lang="sv" sz="1900">
                <a:latin typeface="Franklin Gothic"/>
                <a:ea typeface="Franklin Gothic"/>
                <a:cs typeface="Franklin Gothic"/>
                <a:sym typeface="Franklin Gothic"/>
              </a:rPr>
            </a:br>
            <a:endParaRPr sz="1900">
              <a:latin typeface="Franklin Gothic"/>
              <a:ea typeface="Franklin Gothic"/>
              <a:cs typeface="Franklin Gothic"/>
              <a:sym typeface="Franklin Gothic"/>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971" name="Google Shape;971;p114"/>
          <p:cNvSpPr/>
          <p:nvPr/>
        </p:nvSpPr>
        <p:spPr>
          <a:xfrm>
            <a:off x="824300" y="1414350"/>
            <a:ext cx="2530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2" name="Google Shape;972;p114"/>
          <p:cNvPicPr preferRelativeResize="0"/>
          <p:nvPr/>
        </p:nvPicPr>
        <p:blipFill>
          <a:blip r:embed="rId4">
            <a:alphaModFix/>
          </a:blip>
          <a:stretch>
            <a:fillRect/>
          </a:stretch>
        </p:blipFill>
        <p:spPr>
          <a:xfrm>
            <a:off x="5281025" y="2505225"/>
            <a:ext cx="2364725" cy="2364725"/>
          </a:xfrm>
          <a:prstGeom prst="rect">
            <a:avLst/>
          </a:prstGeom>
          <a:noFill/>
          <a:ln cap="flat" cmpd="sng" w="28575">
            <a:solidFill>
              <a:srgbClr val="DC71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21" name="Shape 221"/>
        <p:cNvGrpSpPr/>
        <p:nvPr/>
      </p:nvGrpSpPr>
      <p:grpSpPr>
        <a:xfrm>
          <a:off x="0" y="0"/>
          <a:ext cx="0" cy="0"/>
          <a:chOff x="0" y="0"/>
          <a:chExt cx="0" cy="0"/>
        </a:xfrm>
      </p:grpSpPr>
      <p:pic>
        <p:nvPicPr>
          <p:cNvPr id="222" name="Google Shape;222;p4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223" name="Google Shape;223;p43"/>
          <p:cNvSpPr txBox="1"/>
          <p:nvPr>
            <p:ph type="ctrTitle"/>
          </p:nvPr>
        </p:nvSpPr>
        <p:spPr>
          <a:xfrm>
            <a:off x="249500" y="691325"/>
            <a:ext cx="8520600" cy="14529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Paus</a:t>
            </a:r>
            <a:endParaRPr sz="5500"/>
          </a:p>
        </p:txBody>
      </p:sp>
      <p:sp>
        <p:nvSpPr>
          <p:cNvPr id="224" name="Google Shape;224;p43"/>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13.45-14.00</a:t>
            </a:r>
            <a:endParaRPr b="1">
              <a:solidFill>
                <a:srgbClr val="DC71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76" name="Shape 976"/>
        <p:cNvGrpSpPr/>
        <p:nvPr/>
      </p:nvGrpSpPr>
      <p:grpSpPr>
        <a:xfrm>
          <a:off x="0" y="0"/>
          <a:ext cx="0" cy="0"/>
          <a:chOff x="0" y="0"/>
          <a:chExt cx="0" cy="0"/>
        </a:xfrm>
      </p:grpSpPr>
      <p:sp>
        <p:nvSpPr>
          <p:cNvPr id="977" name="Google Shape;977;p11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978" name="Google Shape;978;p115"/>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979" name="Google Shape;979;p115"/>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15"/>
          <p:cNvSpPr txBox="1"/>
          <p:nvPr>
            <p:ph type="ctrTitle"/>
          </p:nvPr>
        </p:nvSpPr>
        <p:spPr>
          <a:xfrm>
            <a:off x="249496" y="-8462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Tack för att ni lyssnade!</a:t>
            </a:r>
            <a:endParaRPr sz="5500">
              <a:solidFill>
                <a:schemeClr val="lt1"/>
              </a:solidFill>
            </a:endParaRPr>
          </a:p>
        </p:txBody>
      </p:sp>
      <p:pic>
        <p:nvPicPr>
          <p:cNvPr id="981" name="Google Shape;981;p115"/>
          <p:cNvPicPr preferRelativeResize="0"/>
          <p:nvPr/>
        </p:nvPicPr>
        <p:blipFill rotWithShape="1">
          <a:blip r:embed="rId4">
            <a:alphaModFix/>
          </a:blip>
          <a:srcRect b="9697" l="23239" r="23239" t="9689"/>
          <a:stretch/>
        </p:blipFill>
        <p:spPr>
          <a:xfrm>
            <a:off x="4619350" y="2238450"/>
            <a:ext cx="2023200" cy="2030700"/>
          </a:xfrm>
          <a:prstGeom prst="ellipse">
            <a:avLst/>
          </a:prstGeom>
          <a:noFill/>
          <a:ln cap="flat" cmpd="sng" w="76200">
            <a:solidFill>
              <a:srgbClr val="DC7100"/>
            </a:solidFill>
            <a:prstDash val="solid"/>
            <a:round/>
            <a:headEnd len="sm" w="sm" type="none"/>
            <a:tailEnd len="sm" w="sm" type="none"/>
          </a:ln>
        </p:spPr>
      </p:pic>
      <p:sp>
        <p:nvSpPr>
          <p:cNvPr id="982" name="Google Shape;982;p115"/>
          <p:cNvSpPr txBox="1"/>
          <p:nvPr>
            <p:ph idx="4294967295" type="title"/>
          </p:nvPr>
        </p:nvSpPr>
        <p:spPr>
          <a:xfrm>
            <a:off x="167550"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Adrian Ryberg</a:t>
            </a:r>
            <a:endParaRPr sz="2000">
              <a:solidFill>
                <a:srgbClr val="DC7100"/>
              </a:solidFill>
            </a:endParaRPr>
          </a:p>
          <a:p>
            <a:pPr indent="0" lvl="0" marL="0" rtl="0" algn="ctr">
              <a:spcBef>
                <a:spcPts val="0"/>
              </a:spcBef>
              <a:spcAft>
                <a:spcPts val="0"/>
              </a:spcAft>
              <a:buNone/>
            </a:pPr>
            <a:r>
              <a:rPr lang="sv" sz="1300">
                <a:solidFill>
                  <a:schemeClr val="dk2"/>
                </a:solidFill>
              </a:rPr>
              <a:t>Styrelseledamot</a:t>
            </a:r>
            <a:endParaRPr b="1" sz="2000">
              <a:solidFill>
                <a:srgbClr val="DC7100"/>
              </a:solidFill>
              <a:latin typeface="Franklin Gothic"/>
              <a:ea typeface="Franklin Gothic"/>
              <a:cs typeface="Franklin Gothic"/>
              <a:sym typeface="Franklin Gothic"/>
            </a:endParaRPr>
          </a:p>
        </p:txBody>
      </p:sp>
      <p:sp>
        <p:nvSpPr>
          <p:cNvPr id="983" name="Google Shape;983;p115"/>
          <p:cNvSpPr txBox="1"/>
          <p:nvPr>
            <p:ph idx="4294967295" type="title"/>
          </p:nvPr>
        </p:nvSpPr>
        <p:spPr>
          <a:xfrm>
            <a:off x="6503575"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pic>
        <p:nvPicPr>
          <p:cNvPr id="984" name="Google Shape;984;p115"/>
          <p:cNvPicPr preferRelativeResize="0"/>
          <p:nvPr/>
        </p:nvPicPr>
        <p:blipFill rotWithShape="1">
          <a:blip r:embed="rId5">
            <a:alphaModFix/>
          </a:blip>
          <a:srcRect b="0" l="21894" r="21894" t="11221"/>
          <a:stretch/>
        </p:blipFill>
        <p:spPr>
          <a:xfrm>
            <a:off x="2338050" y="2227500"/>
            <a:ext cx="1950300" cy="2052600"/>
          </a:xfrm>
          <a:prstGeom prst="ellipse">
            <a:avLst/>
          </a:prstGeom>
          <a:noFill/>
          <a:ln cap="flat" cmpd="sng" w="76200">
            <a:solidFill>
              <a:srgbClr val="DC7100"/>
            </a:solidFill>
            <a:prstDash val="solid"/>
            <a:round/>
            <a:headEnd len="sm" w="sm" type="none"/>
            <a:tailEnd len="sm" w="sm" type="none"/>
          </a:ln>
        </p:spPr>
      </p:pic>
      <p:pic>
        <p:nvPicPr>
          <p:cNvPr id="985" name="Google Shape;985;p115"/>
          <p:cNvPicPr preferRelativeResize="0"/>
          <p:nvPr/>
        </p:nvPicPr>
        <p:blipFill rotWithShape="1">
          <a:blip r:embed="rId6">
            <a:alphaModFix/>
          </a:blip>
          <a:srcRect b="0" l="17456" r="17456" t="0"/>
          <a:stretch/>
        </p:blipFill>
        <p:spPr>
          <a:xfrm>
            <a:off x="2338050" y="2217905"/>
            <a:ext cx="2023200" cy="20718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989" name="Shape 989"/>
        <p:cNvGrpSpPr/>
        <p:nvPr/>
      </p:nvGrpSpPr>
      <p:grpSpPr>
        <a:xfrm>
          <a:off x="0" y="0"/>
          <a:ext cx="0" cy="0"/>
          <a:chOff x="0" y="0"/>
          <a:chExt cx="0" cy="0"/>
        </a:xfrm>
      </p:grpSpPr>
      <p:sp>
        <p:nvSpPr>
          <p:cNvPr id="990" name="Google Shape;990;p11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991" name="Google Shape;991;p116"/>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992" name="Google Shape;992;p116"/>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16"/>
          <p:cNvSpPr txBox="1"/>
          <p:nvPr>
            <p:ph type="ctrTitle"/>
          </p:nvPr>
        </p:nvSpPr>
        <p:spPr>
          <a:xfrm>
            <a:off x="249496" y="-8462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Verksamhetsrevisorerna</a:t>
            </a:r>
            <a:endParaRPr sz="5500">
              <a:solidFill>
                <a:schemeClr val="lt1"/>
              </a:solidFill>
            </a:endParaRPr>
          </a:p>
        </p:txBody>
      </p:sp>
      <p:sp>
        <p:nvSpPr>
          <p:cNvPr id="994" name="Google Shape;994;p116"/>
          <p:cNvSpPr txBox="1"/>
          <p:nvPr>
            <p:ph idx="4294967295" type="title"/>
          </p:nvPr>
        </p:nvSpPr>
        <p:spPr>
          <a:xfrm>
            <a:off x="176825" y="2647925"/>
            <a:ext cx="2170500" cy="61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sv" sz="2000">
                <a:solidFill>
                  <a:srgbClr val="DC7100"/>
                </a:solidFill>
              </a:rPr>
              <a:t>Sofia Holmdahl</a:t>
            </a:r>
            <a:endParaRPr b="1" sz="2000">
              <a:solidFill>
                <a:srgbClr val="DC7100"/>
              </a:solidFill>
              <a:latin typeface="Franklin Gothic"/>
              <a:ea typeface="Franklin Gothic"/>
              <a:cs typeface="Franklin Gothic"/>
              <a:sym typeface="Franklin Gothic"/>
            </a:endParaRPr>
          </a:p>
        </p:txBody>
      </p:sp>
      <p:sp>
        <p:nvSpPr>
          <p:cNvPr id="995" name="Google Shape;995;p116"/>
          <p:cNvSpPr txBox="1"/>
          <p:nvPr>
            <p:ph idx="4294967295" type="title"/>
          </p:nvPr>
        </p:nvSpPr>
        <p:spPr>
          <a:xfrm>
            <a:off x="6503575" y="2919475"/>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Linn Svärd</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t/>
            </a:r>
            <a:endParaRPr b="1" sz="2000">
              <a:solidFill>
                <a:srgbClr val="DC7100"/>
              </a:solidFill>
              <a:latin typeface="Franklin Gothic"/>
              <a:ea typeface="Franklin Gothic"/>
              <a:cs typeface="Franklin Gothic"/>
              <a:sym typeface="Franklin Gothic"/>
            </a:endParaRPr>
          </a:p>
        </p:txBody>
      </p:sp>
      <p:pic>
        <p:nvPicPr>
          <p:cNvPr id="996" name="Google Shape;996;p116"/>
          <p:cNvPicPr preferRelativeResize="0"/>
          <p:nvPr/>
        </p:nvPicPr>
        <p:blipFill rotWithShape="1">
          <a:blip r:embed="rId4">
            <a:alphaModFix/>
          </a:blip>
          <a:srcRect b="0" l="1162" r="1152" t="0"/>
          <a:stretch/>
        </p:blipFill>
        <p:spPr>
          <a:xfrm>
            <a:off x="4720075" y="1967965"/>
            <a:ext cx="2091600" cy="2141100"/>
          </a:xfrm>
          <a:prstGeom prst="ellipse">
            <a:avLst/>
          </a:prstGeom>
          <a:noFill/>
          <a:ln cap="flat" cmpd="sng" w="76200">
            <a:solidFill>
              <a:srgbClr val="DC7100"/>
            </a:solidFill>
            <a:prstDash val="solid"/>
            <a:round/>
            <a:headEnd len="sm" w="sm" type="none"/>
            <a:tailEnd len="sm" w="sm" type="none"/>
          </a:ln>
        </p:spPr>
      </p:pic>
      <p:pic>
        <p:nvPicPr>
          <p:cNvPr id="997" name="Google Shape;997;p116"/>
          <p:cNvPicPr preferRelativeResize="0"/>
          <p:nvPr/>
        </p:nvPicPr>
        <p:blipFill rotWithShape="1">
          <a:blip r:embed="rId5">
            <a:alphaModFix/>
          </a:blip>
          <a:srcRect b="0" l="1162" r="1152" t="0"/>
          <a:stretch/>
        </p:blipFill>
        <p:spPr>
          <a:xfrm>
            <a:off x="2236387" y="1967978"/>
            <a:ext cx="2091600" cy="21411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01" name="Shape 1001"/>
        <p:cNvGrpSpPr/>
        <p:nvPr/>
      </p:nvGrpSpPr>
      <p:grpSpPr>
        <a:xfrm>
          <a:off x="0" y="0"/>
          <a:ext cx="0" cy="0"/>
          <a:chOff x="0" y="0"/>
          <a:chExt cx="0" cy="0"/>
        </a:xfrm>
      </p:grpSpPr>
      <p:sp>
        <p:nvSpPr>
          <p:cNvPr id="1002" name="Google Shape;1002;p11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3" name="Google Shape;1003;p117"/>
          <p:cNvSpPr txBox="1"/>
          <p:nvPr>
            <p:ph idx="1" type="subTitle"/>
          </p:nvPr>
        </p:nvSpPr>
        <p:spPr>
          <a:xfrm>
            <a:off x="754325" y="2819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Info!</a:t>
            </a:r>
            <a:endParaRPr b="1" sz="4400">
              <a:solidFill>
                <a:srgbClr val="DC7100"/>
              </a:solidFill>
            </a:endParaRPr>
          </a:p>
        </p:txBody>
      </p:sp>
      <p:pic>
        <p:nvPicPr>
          <p:cNvPr id="1004" name="Google Shape;1004;p11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005" name="Google Shape;1005;p117"/>
          <p:cNvSpPr/>
          <p:nvPr/>
        </p:nvSpPr>
        <p:spPr>
          <a:xfrm>
            <a:off x="824300" y="1015850"/>
            <a:ext cx="12888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17"/>
          <p:cNvSpPr txBox="1"/>
          <p:nvPr/>
        </p:nvSpPr>
        <p:spPr>
          <a:xfrm>
            <a:off x="824300" y="1231400"/>
            <a:ext cx="733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07" name="Google Shape;1007;p117"/>
          <p:cNvPicPr preferRelativeResize="0"/>
          <p:nvPr/>
        </p:nvPicPr>
        <p:blipFill>
          <a:blip r:embed="rId4">
            <a:alphaModFix/>
          </a:blip>
          <a:stretch>
            <a:fillRect/>
          </a:stretch>
        </p:blipFill>
        <p:spPr>
          <a:xfrm>
            <a:off x="1039525" y="1761651"/>
            <a:ext cx="1861225" cy="1861225"/>
          </a:xfrm>
          <a:prstGeom prst="rect">
            <a:avLst/>
          </a:prstGeom>
          <a:noFill/>
          <a:ln cap="flat" cmpd="sng" w="19050">
            <a:solidFill>
              <a:schemeClr val="dk1"/>
            </a:solidFill>
            <a:prstDash val="solid"/>
            <a:round/>
            <a:headEnd len="sm" w="sm" type="none"/>
            <a:tailEnd len="sm" w="sm" type="none"/>
          </a:ln>
        </p:spPr>
      </p:pic>
      <p:sp>
        <p:nvSpPr>
          <p:cNvPr id="1008" name="Google Shape;1008;p117"/>
          <p:cNvSpPr txBox="1"/>
          <p:nvPr/>
        </p:nvSpPr>
        <p:spPr>
          <a:xfrm>
            <a:off x="824300" y="13252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800">
                <a:latin typeface="Franklin Gothic"/>
                <a:ea typeface="Franklin Gothic"/>
                <a:cs typeface="Franklin Gothic"/>
                <a:sym typeface="Franklin Gothic"/>
              </a:rPr>
              <a:t>Gå med i SFS-slacken!</a:t>
            </a:r>
            <a:endParaRPr sz="1800">
              <a:latin typeface="Franklin Gothic"/>
              <a:ea typeface="Franklin Gothic"/>
              <a:cs typeface="Franklin Gothic"/>
              <a:sym typeface="Franklin Gothic"/>
            </a:endParaRPr>
          </a:p>
        </p:txBody>
      </p:sp>
      <p:pic>
        <p:nvPicPr>
          <p:cNvPr id="1009" name="Google Shape;1009;p117"/>
          <p:cNvPicPr preferRelativeResize="0"/>
          <p:nvPr/>
        </p:nvPicPr>
        <p:blipFill>
          <a:blip r:embed="rId5">
            <a:alphaModFix/>
          </a:blip>
          <a:stretch>
            <a:fillRect/>
          </a:stretch>
        </p:blipFill>
        <p:spPr>
          <a:xfrm>
            <a:off x="4120700" y="1728838"/>
            <a:ext cx="3348977" cy="1926849"/>
          </a:xfrm>
          <a:prstGeom prst="rect">
            <a:avLst/>
          </a:prstGeom>
          <a:noFill/>
          <a:ln cap="flat" cmpd="sng" w="9525">
            <a:solidFill>
              <a:srgbClr val="FFFFFF"/>
            </a:solidFill>
            <a:prstDash val="solid"/>
            <a:round/>
            <a:headEnd len="sm" w="sm" type="none"/>
            <a:tailEnd len="sm" w="sm" type="none"/>
          </a:ln>
        </p:spPr>
      </p:pic>
      <p:sp>
        <p:nvSpPr>
          <p:cNvPr id="1010" name="Google Shape;1010;p117"/>
          <p:cNvSpPr/>
          <p:nvPr/>
        </p:nvSpPr>
        <p:spPr>
          <a:xfrm>
            <a:off x="4285921" y="2459864"/>
            <a:ext cx="456900" cy="464700"/>
          </a:xfrm>
          <a:prstGeom prst="smileyFace">
            <a:avLst>
              <a:gd fmla="val 4653"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ranklin Gothic"/>
              <a:ea typeface="Franklin Gothic"/>
              <a:cs typeface="Franklin Gothic"/>
              <a:sym typeface="Franklin Gothic"/>
            </a:endParaRPr>
          </a:p>
        </p:txBody>
      </p:sp>
      <p:cxnSp>
        <p:nvCxnSpPr>
          <p:cNvPr id="1011" name="Google Shape;1011;p117"/>
          <p:cNvCxnSpPr>
            <a:stCxn id="1010" idx="4"/>
          </p:cNvCxnSpPr>
          <p:nvPr/>
        </p:nvCxnSpPr>
        <p:spPr>
          <a:xfrm flipH="1">
            <a:off x="4455271" y="2924564"/>
            <a:ext cx="59100" cy="727200"/>
          </a:xfrm>
          <a:prstGeom prst="straightConnector1">
            <a:avLst/>
          </a:prstGeom>
          <a:noFill/>
          <a:ln cap="flat" cmpd="sng" w="9525">
            <a:solidFill>
              <a:srgbClr val="FFFFFF"/>
            </a:solidFill>
            <a:prstDash val="solid"/>
            <a:round/>
            <a:headEnd len="med" w="med" type="none"/>
            <a:tailEnd len="med" w="med" type="none"/>
          </a:ln>
        </p:spPr>
      </p:cxnSp>
      <p:cxnSp>
        <p:nvCxnSpPr>
          <p:cNvPr id="1012" name="Google Shape;1012;p117"/>
          <p:cNvCxnSpPr/>
          <p:nvPr/>
        </p:nvCxnSpPr>
        <p:spPr>
          <a:xfrm>
            <a:off x="4277474" y="3009445"/>
            <a:ext cx="211500" cy="236700"/>
          </a:xfrm>
          <a:prstGeom prst="straightConnector1">
            <a:avLst/>
          </a:prstGeom>
          <a:noFill/>
          <a:ln cap="flat" cmpd="sng" w="9525">
            <a:solidFill>
              <a:srgbClr val="FFFFFF"/>
            </a:solidFill>
            <a:prstDash val="solid"/>
            <a:round/>
            <a:headEnd len="med" w="med" type="none"/>
            <a:tailEnd len="med" w="med" type="none"/>
          </a:ln>
        </p:spPr>
      </p:cxnSp>
      <p:cxnSp>
        <p:nvCxnSpPr>
          <p:cNvPr id="1013" name="Google Shape;1013;p117"/>
          <p:cNvCxnSpPr/>
          <p:nvPr/>
        </p:nvCxnSpPr>
        <p:spPr>
          <a:xfrm flipH="1">
            <a:off x="4497645" y="3060147"/>
            <a:ext cx="219900" cy="169200"/>
          </a:xfrm>
          <a:prstGeom prst="straightConnector1">
            <a:avLst/>
          </a:prstGeom>
          <a:noFill/>
          <a:ln cap="flat" cmpd="sng" w="9525">
            <a:solidFill>
              <a:srgbClr val="FFFFFF"/>
            </a:solidFill>
            <a:prstDash val="solid"/>
            <a:round/>
            <a:headEnd len="med" w="med" type="none"/>
            <a:tailEnd len="med" w="med" type="none"/>
          </a:ln>
        </p:spPr>
      </p:cxnSp>
      <p:sp>
        <p:nvSpPr>
          <p:cNvPr id="1014" name="Google Shape;1014;p117"/>
          <p:cNvSpPr txBox="1"/>
          <p:nvPr/>
        </p:nvSpPr>
        <p:spPr>
          <a:xfrm>
            <a:off x="4083625" y="13252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800">
                <a:solidFill>
                  <a:schemeClr val="dk2"/>
                </a:solidFill>
                <a:latin typeface="Franklin Gothic"/>
                <a:ea typeface="Franklin Gothic"/>
                <a:cs typeface="Franklin Gothic"/>
                <a:sym typeface="Franklin Gothic"/>
              </a:rPr>
              <a:t>Sök SQC</a:t>
            </a:r>
            <a:r>
              <a:rPr lang="sv" sz="1800">
                <a:solidFill>
                  <a:schemeClr val="dk2"/>
                </a:solidFill>
                <a:latin typeface="Franklin Gothic"/>
                <a:ea typeface="Franklin Gothic"/>
                <a:cs typeface="Franklin Gothic"/>
                <a:sym typeface="Franklin Gothic"/>
              </a:rPr>
              <a:t>!</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18" name="Shape 1018"/>
        <p:cNvGrpSpPr/>
        <p:nvPr/>
      </p:nvGrpSpPr>
      <p:grpSpPr>
        <a:xfrm>
          <a:off x="0" y="0"/>
          <a:ext cx="0" cy="0"/>
          <a:chOff x="0" y="0"/>
          <a:chExt cx="0" cy="0"/>
        </a:xfrm>
      </p:grpSpPr>
      <p:pic>
        <p:nvPicPr>
          <p:cNvPr id="1019" name="Google Shape;1019;p118"/>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020" name="Google Shape;1020;p118"/>
          <p:cNvSpPr txBox="1"/>
          <p:nvPr>
            <p:ph type="ctrTitle"/>
          </p:nvPr>
        </p:nvSpPr>
        <p:spPr>
          <a:xfrm>
            <a:off x="249500" y="925963"/>
            <a:ext cx="8520600" cy="12180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t>Paus</a:t>
            </a:r>
            <a:endParaRPr sz="5500"/>
          </a:p>
        </p:txBody>
      </p:sp>
      <p:sp>
        <p:nvSpPr>
          <p:cNvPr id="1021" name="Google Shape;1021;p118"/>
          <p:cNvSpPr txBox="1"/>
          <p:nvPr>
            <p:ph idx="1" type="subTitle"/>
          </p:nvPr>
        </p:nvSpPr>
        <p:spPr>
          <a:xfrm>
            <a:off x="283675" y="2574075"/>
            <a:ext cx="8520600" cy="60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sv">
                <a:solidFill>
                  <a:srgbClr val="DC7100"/>
                </a:solidFill>
              </a:rPr>
              <a:t>09:45 - 10:00</a:t>
            </a:r>
            <a:endParaRPr b="1">
              <a:solidFill>
                <a:srgbClr val="DC71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25" name="Shape 1025"/>
        <p:cNvGrpSpPr/>
        <p:nvPr/>
      </p:nvGrpSpPr>
      <p:grpSpPr>
        <a:xfrm>
          <a:off x="0" y="0"/>
          <a:ext cx="0" cy="0"/>
          <a:chOff x="0" y="0"/>
          <a:chExt cx="0" cy="0"/>
        </a:xfrm>
      </p:grpSpPr>
      <p:sp>
        <p:nvSpPr>
          <p:cNvPr id="1026" name="Google Shape;1026;p119"/>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27" name="Google Shape;1027;p119"/>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1028" name="Google Shape;1028;p119"/>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19"/>
          <p:cNvSpPr txBox="1"/>
          <p:nvPr>
            <p:ph type="ctrTitle"/>
          </p:nvPr>
        </p:nvSpPr>
        <p:spPr>
          <a:xfrm>
            <a:off x="249508" y="9147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4900">
                <a:solidFill>
                  <a:schemeClr val="lt1"/>
                </a:solidFill>
              </a:rPr>
              <a:t>Pass 5:</a:t>
            </a:r>
            <a:br>
              <a:rPr lang="sv" sz="4900">
                <a:solidFill>
                  <a:schemeClr val="lt1"/>
                </a:solidFill>
              </a:rPr>
            </a:br>
            <a:r>
              <a:rPr lang="sv" sz="4900">
                <a:solidFill>
                  <a:schemeClr val="lt1"/>
                </a:solidFill>
              </a:rPr>
              <a:t>Ny organisatorisk fokusfråga</a:t>
            </a:r>
            <a:endParaRPr sz="4900">
              <a:solidFill>
                <a:schemeClr val="lt1"/>
              </a:solidFill>
            </a:endParaRPr>
          </a:p>
        </p:txBody>
      </p:sp>
      <p:pic>
        <p:nvPicPr>
          <p:cNvPr id="1030" name="Google Shape;1030;p119"/>
          <p:cNvPicPr preferRelativeResize="0"/>
          <p:nvPr/>
        </p:nvPicPr>
        <p:blipFill rotWithShape="1">
          <a:blip r:embed="rId4">
            <a:alphaModFix/>
          </a:blip>
          <a:srcRect b="9697" l="23239" r="23239" t="9689"/>
          <a:stretch/>
        </p:blipFill>
        <p:spPr>
          <a:xfrm>
            <a:off x="4619350" y="2238450"/>
            <a:ext cx="2023200" cy="2030700"/>
          </a:xfrm>
          <a:prstGeom prst="ellipse">
            <a:avLst/>
          </a:prstGeom>
          <a:noFill/>
          <a:ln cap="flat" cmpd="sng" w="76200">
            <a:solidFill>
              <a:srgbClr val="DC7100"/>
            </a:solidFill>
            <a:prstDash val="solid"/>
            <a:round/>
            <a:headEnd len="sm" w="sm" type="none"/>
            <a:tailEnd len="sm" w="sm" type="none"/>
          </a:ln>
        </p:spPr>
      </p:pic>
      <p:sp>
        <p:nvSpPr>
          <p:cNvPr id="1031" name="Google Shape;1031;p119"/>
          <p:cNvSpPr txBox="1"/>
          <p:nvPr>
            <p:ph idx="4294967295" type="title"/>
          </p:nvPr>
        </p:nvSpPr>
        <p:spPr>
          <a:xfrm>
            <a:off x="167550"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Victor Holmström</a:t>
            </a:r>
            <a:endParaRPr sz="2000">
              <a:solidFill>
                <a:srgbClr val="DC7100"/>
              </a:solidFill>
            </a:endParaRPr>
          </a:p>
          <a:p>
            <a:pPr indent="0" lvl="0" marL="0" rtl="0" algn="ctr">
              <a:spcBef>
                <a:spcPts val="0"/>
              </a:spcBef>
              <a:spcAft>
                <a:spcPts val="0"/>
              </a:spcAft>
              <a:buNone/>
            </a:pPr>
            <a:r>
              <a:rPr lang="sv" sz="1300">
                <a:solidFill>
                  <a:schemeClr val="dk2"/>
                </a:solidFill>
              </a:rPr>
              <a:t>Styrelseledamot</a:t>
            </a:r>
            <a:endParaRPr b="1" sz="2000">
              <a:solidFill>
                <a:srgbClr val="DC7100"/>
              </a:solidFill>
              <a:latin typeface="Franklin Gothic"/>
              <a:ea typeface="Franklin Gothic"/>
              <a:cs typeface="Franklin Gothic"/>
              <a:sym typeface="Franklin Gothic"/>
            </a:endParaRPr>
          </a:p>
        </p:txBody>
      </p:sp>
      <p:sp>
        <p:nvSpPr>
          <p:cNvPr id="1032" name="Google Shape;1032;p119"/>
          <p:cNvSpPr txBox="1"/>
          <p:nvPr>
            <p:ph idx="4294967295" type="title"/>
          </p:nvPr>
        </p:nvSpPr>
        <p:spPr>
          <a:xfrm>
            <a:off x="6503575"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pic>
        <p:nvPicPr>
          <p:cNvPr id="1033" name="Google Shape;1033;p119"/>
          <p:cNvPicPr preferRelativeResize="0"/>
          <p:nvPr/>
        </p:nvPicPr>
        <p:blipFill rotWithShape="1">
          <a:blip r:embed="rId5">
            <a:alphaModFix/>
          </a:blip>
          <a:srcRect b="0" l="21894" r="21894" t="11221"/>
          <a:stretch/>
        </p:blipFill>
        <p:spPr>
          <a:xfrm>
            <a:off x="2338050" y="2227500"/>
            <a:ext cx="1950300" cy="2052600"/>
          </a:xfrm>
          <a:prstGeom prst="ellipse">
            <a:avLst/>
          </a:prstGeom>
          <a:noFill/>
          <a:ln cap="flat" cmpd="sng" w="76200">
            <a:solidFill>
              <a:srgbClr val="DC7100"/>
            </a:solidFill>
            <a:prstDash val="solid"/>
            <a:round/>
            <a:headEnd len="sm" w="sm" type="none"/>
            <a:tailEnd len="sm" w="sm" type="none"/>
          </a:ln>
        </p:spPr>
      </p:pic>
      <p:pic>
        <p:nvPicPr>
          <p:cNvPr id="1034" name="Google Shape;1034;p119"/>
          <p:cNvPicPr preferRelativeResize="0"/>
          <p:nvPr/>
        </p:nvPicPr>
        <p:blipFill rotWithShape="1">
          <a:blip r:embed="rId6">
            <a:alphaModFix/>
          </a:blip>
          <a:srcRect b="0" l="17456" r="17456" t="0"/>
          <a:stretch/>
        </p:blipFill>
        <p:spPr>
          <a:xfrm>
            <a:off x="2338050" y="2217905"/>
            <a:ext cx="2023200" cy="20718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38" name="Shape 1038"/>
        <p:cNvGrpSpPr/>
        <p:nvPr/>
      </p:nvGrpSpPr>
      <p:grpSpPr>
        <a:xfrm>
          <a:off x="0" y="0"/>
          <a:ext cx="0" cy="0"/>
          <a:chOff x="0" y="0"/>
          <a:chExt cx="0" cy="0"/>
        </a:xfrm>
      </p:grpSpPr>
      <p:sp>
        <p:nvSpPr>
          <p:cNvPr id="1039" name="Google Shape;1039;p120"/>
          <p:cNvSpPr txBox="1"/>
          <p:nvPr>
            <p:ph idx="1" type="subTitle"/>
          </p:nvPr>
        </p:nvSpPr>
        <p:spPr>
          <a:xfrm>
            <a:off x="656925" y="4591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3700">
                <a:solidFill>
                  <a:srgbClr val="DC7100"/>
                </a:solidFill>
              </a:rPr>
              <a:t>Det här kommer vi prata om</a:t>
            </a:r>
            <a:endParaRPr b="1" sz="3700">
              <a:solidFill>
                <a:srgbClr val="DC7100"/>
              </a:solidFill>
            </a:endParaRPr>
          </a:p>
        </p:txBody>
      </p:sp>
      <p:pic>
        <p:nvPicPr>
          <p:cNvPr id="1040" name="Google Shape;1040;p120"/>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041" name="Google Shape;1041;p120"/>
          <p:cNvSpPr/>
          <p:nvPr/>
        </p:nvSpPr>
        <p:spPr>
          <a:xfrm>
            <a:off x="743600" y="1169300"/>
            <a:ext cx="5663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20"/>
          <p:cNvSpPr txBox="1"/>
          <p:nvPr/>
        </p:nvSpPr>
        <p:spPr>
          <a:xfrm>
            <a:off x="1320700"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sv" sz="2300">
                <a:latin typeface="Franklin Gothic"/>
                <a:ea typeface="Franklin Gothic"/>
                <a:cs typeface="Franklin Gothic"/>
                <a:sym typeface="Franklin Gothic"/>
              </a:rPr>
              <a:t>Bakgrund</a:t>
            </a:r>
            <a:endParaRPr b="1" sz="2300">
              <a:latin typeface="Franklin Gothic"/>
              <a:ea typeface="Franklin Gothic"/>
              <a:cs typeface="Franklin Gothic"/>
              <a:sym typeface="Franklin Gothic"/>
            </a:endParaRPr>
          </a:p>
        </p:txBody>
      </p:sp>
      <p:sp>
        <p:nvSpPr>
          <p:cNvPr id="1043" name="Google Shape;1043;p120"/>
          <p:cNvSpPr/>
          <p:nvPr/>
        </p:nvSpPr>
        <p:spPr>
          <a:xfrm>
            <a:off x="593827" y="167419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20"/>
          <p:cNvSpPr/>
          <p:nvPr/>
        </p:nvSpPr>
        <p:spPr>
          <a:xfrm>
            <a:off x="4711052" y="1674197"/>
            <a:ext cx="669600" cy="669600"/>
          </a:xfrm>
          <a:prstGeom prst="ellipse">
            <a:avLst/>
          </a:prstGeom>
          <a:solidFill>
            <a:srgbClr val="DC7100"/>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20"/>
          <p:cNvSpPr txBox="1"/>
          <p:nvPr/>
        </p:nvSpPr>
        <p:spPr>
          <a:xfrm>
            <a:off x="4750350" y="15933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2</a:t>
            </a:r>
            <a:endParaRPr b="1" sz="4200">
              <a:solidFill>
                <a:srgbClr val="FFFFFF"/>
              </a:solidFill>
              <a:latin typeface="Franklin Gothic"/>
              <a:ea typeface="Franklin Gothic"/>
              <a:cs typeface="Franklin Gothic"/>
              <a:sym typeface="Franklin Gothic"/>
            </a:endParaRPr>
          </a:p>
        </p:txBody>
      </p:sp>
      <p:sp>
        <p:nvSpPr>
          <p:cNvPr id="1046" name="Google Shape;1046;p120"/>
          <p:cNvSpPr txBox="1"/>
          <p:nvPr/>
        </p:nvSpPr>
        <p:spPr>
          <a:xfrm>
            <a:off x="633125" y="1593350"/>
            <a:ext cx="591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4200">
                <a:solidFill>
                  <a:srgbClr val="FFFFFF"/>
                </a:solidFill>
                <a:latin typeface="Franklin Gothic"/>
                <a:ea typeface="Franklin Gothic"/>
                <a:cs typeface="Franklin Gothic"/>
                <a:sym typeface="Franklin Gothic"/>
              </a:rPr>
              <a:t>1</a:t>
            </a:r>
            <a:endParaRPr b="1" sz="4200">
              <a:solidFill>
                <a:srgbClr val="FFFFFF"/>
              </a:solidFill>
              <a:latin typeface="Franklin Gothic"/>
              <a:ea typeface="Franklin Gothic"/>
              <a:cs typeface="Franklin Gothic"/>
              <a:sym typeface="Franklin Gothic"/>
            </a:endParaRPr>
          </a:p>
        </p:txBody>
      </p:sp>
      <p:sp>
        <p:nvSpPr>
          <p:cNvPr id="1047" name="Google Shape;1047;p120"/>
          <p:cNvSpPr txBox="1"/>
          <p:nvPr/>
        </p:nvSpPr>
        <p:spPr>
          <a:xfrm>
            <a:off x="5437925" y="1739600"/>
            <a:ext cx="239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2300">
                <a:latin typeface="Franklin Gothic"/>
                <a:ea typeface="Franklin Gothic"/>
                <a:cs typeface="Franklin Gothic"/>
                <a:sym typeface="Franklin Gothic"/>
              </a:rPr>
              <a:t>Riktning</a:t>
            </a:r>
            <a:endParaRPr b="1" sz="2300">
              <a:latin typeface="Franklin Gothic"/>
              <a:ea typeface="Franklin Gothic"/>
              <a:cs typeface="Franklin Gothic"/>
              <a:sym typeface="Franklin Gothic"/>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51" name="Shape 1051"/>
        <p:cNvGrpSpPr/>
        <p:nvPr/>
      </p:nvGrpSpPr>
      <p:grpSpPr>
        <a:xfrm>
          <a:off x="0" y="0"/>
          <a:ext cx="0" cy="0"/>
          <a:chOff x="0" y="0"/>
          <a:chExt cx="0" cy="0"/>
        </a:xfrm>
      </p:grpSpPr>
      <p:sp>
        <p:nvSpPr>
          <p:cNvPr id="1052" name="Google Shape;1052;p12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53" name="Google Shape;1053;p121"/>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Organisatoriska fokusfrågor</a:t>
            </a:r>
            <a:endParaRPr b="1" sz="4400">
              <a:solidFill>
                <a:srgbClr val="DC7100"/>
              </a:solidFill>
            </a:endParaRPr>
          </a:p>
        </p:txBody>
      </p:sp>
      <p:pic>
        <p:nvPicPr>
          <p:cNvPr id="1054" name="Google Shape;1054;p12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055" name="Google Shape;1055;p121"/>
          <p:cNvSpPr/>
          <p:nvPr/>
        </p:nvSpPr>
        <p:spPr>
          <a:xfrm>
            <a:off x="824300" y="1414350"/>
            <a:ext cx="6682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21"/>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1057" name="Google Shape;1057;p121"/>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21"/>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1059" name="Google Shape;1059;p121"/>
          <p:cNvSpPr txBox="1"/>
          <p:nvPr/>
        </p:nvSpPr>
        <p:spPr>
          <a:xfrm>
            <a:off x="824300" y="1620625"/>
            <a:ext cx="68385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19/20-21/22 </a:t>
            </a:r>
            <a:endParaRPr b="1" sz="1600">
              <a:latin typeface="Franklin Gothic"/>
              <a:ea typeface="Franklin Gothic"/>
              <a:cs typeface="Franklin Gothic"/>
              <a:sym typeface="Franklin Gothic"/>
            </a:endParaRPr>
          </a:p>
          <a:p>
            <a:pPr indent="0" lvl="0" marL="0" rtl="0" algn="l">
              <a:spcBef>
                <a:spcPts val="0"/>
              </a:spcBef>
              <a:spcAft>
                <a:spcPts val="0"/>
              </a:spcAft>
              <a:buNone/>
            </a:pPr>
            <a:r>
              <a:rPr lang="sv" sz="1600">
                <a:latin typeface="Franklin Gothic"/>
                <a:ea typeface="Franklin Gothic"/>
                <a:cs typeface="Franklin Gothic"/>
                <a:sym typeface="Franklin Gothic"/>
              </a:rPr>
              <a:t>SFS enhetliga och ändamålsenliga kommunikation</a:t>
            </a:r>
            <a:endParaRPr sz="1600">
              <a:latin typeface="Franklin Gothic"/>
              <a:ea typeface="Franklin Gothic"/>
              <a:cs typeface="Franklin Gothic"/>
              <a:sym typeface="Franklin Gothic"/>
            </a:endParaRPr>
          </a:p>
          <a:p>
            <a:pPr indent="-330200" lvl="0" marL="457200" rtl="0" algn="l">
              <a:spcBef>
                <a:spcPts val="0"/>
              </a:spcBef>
              <a:spcAft>
                <a:spcPts val="0"/>
              </a:spcAft>
              <a:buSzPts val="1600"/>
              <a:buFont typeface="Franklin Gothic"/>
              <a:buChar char="●"/>
            </a:pPr>
            <a:r>
              <a:rPr lang="sv" sz="1600">
                <a:latin typeface="Franklin Gothic"/>
                <a:ea typeface="Franklin Gothic"/>
                <a:cs typeface="Franklin Gothic"/>
                <a:sym typeface="Franklin Gothic"/>
              </a:rPr>
              <a:t>SFS kommunikationsstrategi</a:t>
            </a:r>
            <a:endParaRPr sz="1600">
              <a:latin typeface="Franklin Gothic"/>
              <a:ea typeface="Franklin Gothic"/>
              <a:cs typeface="Franklin Gothic"/>
              <a:sym typeface="Franklin Gothic"/>
            </a:endParaRPr>
          </a:p>
          <a:p>
            <a:pPr indent="-330200" lvl="0" marL="457200" rtl="0" algn="l">
              <a:spcBef>
                <a:spcPts val="0"/>
              </a:spcBef>
              <a:spcAft>
                <a:spcPts val="0"/>
              </a:spcAft>
              <a:buSzPts val="1600"/>
              <a:buFont typeface="Franklin Gothic"/>
              <a:buChar char="●"/>
            </a:pPr>
            <a:r>
              <a:rPr lang="sv" sz="1600">
                <a:latin typeface="Franklin Gothic"/>
                <a:ea typeface="Franklin Gothic"/>
                <a:cs typeface="Franklin Gothic"/>
                <a:sym typeface="Franklin Gothic"/>
              </a:rPr>
              <a:t>Mötesplatser inom SFS</a:t>
            </a:r>
            <a:endParaRPr sz="1600">
              <a:latin typeface="Franklin Gothic"/>
              <a:ea typeface="Franklin Gothic"/>
              <a:cs typeface="Franklin Gothic"/>
              <a:sym typeface="Franklin Gothic"/>
            </a:endParaRPr>
          </a:p>
          <a:p>
            <a:pPr indent="-330200" lvl="0" marL="457200" rtl="0" algn="l">
              <a:spcBef>
                <a:spcPts val="0"/>
              </a:spcBef>
              <a:spcAft>
                <a:spcPts val="0"/>
              </a:spcAft>
              <a:buSzPts val="1600"/>
              <a:buFont typeface="Franklin Gothic"/>
              <a:buChar char="●"/>
            </a:pPr>
            <a:r>
              <a:rPr lang="sv" sz="1600">
                <a:latin typeface="Franklin Gothic"/>
                <a:ea typeface="Franklin Gothic"/>
                <a:cs typeface="Franklin Gothic"/>
                <a:sym typeface="Franklin Gothic"/>
              </a:rPr>
              <a:t>En guide till SFS</a:t>
            </a:r>
            <a:endParaRPr sz="1600">
              <a:latin typeface="Franklin Gothic"/>
              <a:ea typeface="Franklin Gothic"/>
              <a:cs typeface="Franklin Gothic"/>
              <a:sym typeface="Franklin Gothic"/>
            </a:endParaRPr>
          </a:p>
          <a:p>
            <a:pPr indent="0" lvl="0" marL="0" rtl="0" algn="l">
              <a:spcBef>
                <a:spcPts val="0"/>
              </a:spcBef>
              <a:spcAft>
                <a:spcPts val="0"/>
              </a:spcAft>
              <a:buNone/>
            </a:pPr>
            <a:r>
              <a:t/>
            </a:r>
            <a:endParaRPr sz="1600">
              <a:latin typeface="Franklin Gothic"/>
              <a:ea typeface="Franklin Gothic"/>
              <a:cs typeface="Franklin Gothic"/>
              <a:sym typeface="Franklin Gothic"/>
            </a:endParaRPr>
          </a:p>
          <a:p>
            <a:pPr indent="0" lvl="0" marL="0" rtl="0" algn="l">
              <a:spcBef>
                <a:spcPts val="0"/>
              </a:spcBef>
              <a:spcAft>
                <a:spcPts val="0"/>
              </a:spcAft>
              <a:buNone/>
            </a:pPr>
            <a:r>
              <a:rPr b="1" lang="sv" sz="1600">
                <a:latin typeface="Franklin Gothic"/>
                <a:ea typeface="Franklin Gothic"/>
                <a:cs typeface="Franklin Gothic"/>
                <a:sym typeface="Franklin Gothic"/>
              </a:rPr>
              <a:t>22/23-24/25</a:t>
            </a:r>
            <a:endParaRPr b="1" sz="1600">
              <a:latin typeface="Franklin Gothic"/>
              <a:ea typeface="Franklin Gothic"/>
              <a:cs typeface="Franklin Gothic"/>
              <a:sym typeface="Franklin Gothic"/>
            </a:endParaRPr>
          </a:p>
          <a:p>
            <a:pPr indent="0" lvl="0" marL="0" rtl="0" algn="l">
              <a:spcBef>
                <a:spcPts val="0"/>
              </a:spcBef>
              <a:spcAft>
                <a:spcPts val="0"/>
              </a:spcAft>
              <a:buNone/>
            </a:pPr>
            <a:r>
              <a:rPr lang="sv" sz="1600">
                <a:solidFill>
                  <a:schemeClr val="dk2"/>
                </a:solidFill>
                <a:latin typeface="Franklin Gothic"/>
                <a:ea typeface="Franklin Gothic"/>
                <a:cs typeface="Franklin Gothic"/>
                <a:sym typeface="Franklin Gothic"/>
              </a:rPr>
              <a:t>Engagemangets vikt och värde</a:t>
            </a:r>
            <a:endParaRPr b="1" sz="1600">
              <a:latin typeface="Franklin Gothic"/>
              <a:ea typeface="Franklin Gothic"/>
              <a:cs typeface="Franklin Gothic"/>
              <a:sym typeface="Franklin Gothic"/>
            </a:endParaRPr>
          </a:p>
          <a:p>
            <a:pPr indent="-330200" lvl="0" marL="457200" rtl="0" algn="l">
              <a:spcBef>
                <a:spcPts val="0"/>
              </a:spcBef>
              <a:spcAft>
                <a:spcPts val="0"/>
              </a:spcAft>
              <a:buClr>
                <a:schemeClr val="dk2"/>
              </a:buClr>
              <a:buSzPts val="1600"/>
              <a:buFont typeface="Franklin Gothic"/>
              <a:buChar char="●"/>
            </a:pPr>
            <a:r>
              <a:rPr lang="sv" sz="1600">
                <a:solidFill>
                  <a:schemeClr val="dk2"/>
                </a:solidFill>
                <a:latin typeface="Franklin Gothic"/>
                <a:ea typeface="Franklin Gothic"/>
                <a:cs typeface="Franklin Gothic"/>
                <a:sym typeface="Franklin Gothic"/>
              </a:rPr>
              <a:t>Ett hållbart ledarskap</a:t>
            </a:r>
            <a:endParaRPr sz="1600">
              <a:solidFill>
                <a:schemeClr val="dk2"/>
              </a:solidFill>
              <a:latin typeface="Franklin Gothic"/>
              <a:ea typeface="Franklin Gothic"/>
              <a:cs typeface="Franklin Gothic"/>
              <a:sym typeface="Franklin Gothic"/>
            </a:endParaRPr>
          </a:p>
          <a:p>
            <a:pPr indent="-330200" lvl="0" marL="457200" rtl="0" algn="l">
              <a:spcBef>
                <a:spcPts val="0"/>
              </a:spcBef>
              <a:spcAft>
                <a:spcPts val="0"/>
              </a:spcAft>
              <a:buClr>
                <a:schemeClr val="dk2"/>
              </a:buClr>
              <a:buSzPts val="1600"/>
              <a:buFont typeface="Franklin Gothic"/>
              <a:buChar char="●"/>
            </a:pPr>
            <a:r>
              <a:rPr lang="sv" sz="1600">
                <a:solidFill>
                  <a:schemeClr val="dk2"/>
                </a:solidFill>
                <a:latin typeface="Franklin Gothic"/>
                <a:ea typeface="Franklin Gothic"/>
                <a:cs typeface="Franklin Gothic"/>
                <a:sym typeface="Franklin Gothic"/>
              </a:rPr>
              <a:t>Former för engagemang</a:t>
            </a:r>
            <a:endParaRPr sz="1600">
              <a:solidFill>
                <a:schemeClr val="dk2"/>
              </a:solidFill>
              <a:latin typeface="Franklin Gothic"/>
              <a:ea typeface="Franklin Gothic"/>
              <a:cs typeface="Franklin Gothic"/>
              <a:sym typeface="Franklin Gothic"/>
            </a:endParaRPr>
          </a:p>
          <a:p>
            <a:pPr indent="-330200" lvl="0" marL="457200" rtl="0" algn="l">
              <a:spcBef>
                <a:spcPts val="0"/>
              </a:spcBef>
              <a:spcAft>
                <a:spcPts val="0"/>
              </a:spcAft>
              <a:buClr>
                <a:schemeClr val="dk2"/>
              </a:buClr>
              <a:buSzPts val="1600"/>
              <a:buFont typeface="Franklin Gothic"/>
              <a:buChar char="●"/>
            </a:pPr>
            <a:r>
              <a:rPr lang="sv" sz="1600">
                <a:solidFill>
                  <a:schemeClr val="dk2"/>
                </a:solidFill>
                <a:latin typeface="Franklin Gothic"/>
                <a:ea typeface="Franklin Gothic"/>
                <a:cs typeface="Franklin Gothic"/>
                <a:sym typeface="Franklin Gothic"/>
              </a:rPr>
              <a:t>Ett levande lärande</a:t>
            </a:r>
            <a:endParaRPr sz="1600">
              <a:solidFill>
                <a:schemeClr val="dk2"/>
              </a:solidFill>
              <a:latin typeface="Franklin Gothic"/>
              <a:ea typeface="Franklin Gothic"/>
              <a:cs typeface="Franklin Gothic"/>
              <a:sym typeface="Franklin Gothic"/>
            </a:endParaRPr>
          </a:p>
          <a:p>
            <a:pPr indent="-330200" lvl="0" marL="457200" rtl="0" algn="l">
              <a:spcBef>
                <a:spcPts val="0"/>
              </a:spcBef>
              <a:spcAft>
                <a:spcPts val="0"/>
              </a:spcAft>
              <a:buClr>
                <a:schemeClr val="dk2"/>
              </a:buClr>
              <a:buSzPts val="1600"/>
              <a:buFont typeface="Franklin Gothic"/>
              <a:buChar char="●"/>
            </a:pPr>
            <a:r>
              <a:rPr lang="sv" sz="1600">
                <a:solidFill>
                  <a:schemeClr val="dk2"/>
                </a:solidFill>
                <a:latin typeface="Franklin Gothic"/>
                <a:ea typeface="Franklin Gothic"/>
                <a:cs typeface="Franklin Gothic"/>
                <a:sym typeface="Franklin Gothic"/>
              </a:rPr>
              <a:t>Engagemangets värde</a:t>
            </a:r>
            <a:endParaRPr b="1" sz="900">
              <a:latin typeface="Franklin Gothic"/>
              <a:ea typeface="Franklin Gothic"/>
              <a:cs typeface="Franklin Gothic"/>
              <a:sym typeface="Franklin Gothic"/>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63" name="Shape 1063"/>
        <p:cNvGrpSpPr/>
        <p:nvPr/>
      </p:nvGrpSpPr>
      <p:grpSpPr>
        <a:xfrm>
          <a:off x="0" y="0"/>
          <a:ext cx="0" cy="0"/>
          <a:chOff x="0" y="0"/>
          <a:chExt cx="0" cy="0"/>
        </a:xfrm>
      </p:grpSpPr>
      <p:sp>
        <p:nvSpPr>
          <p:cNvPr id="1064" name="Google Shape;1064;p12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65" name="Google Shape;1065;p122"/>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SFS Syfte</a:t>
            </a:r>
            <a:endParaRPr b="1" sz="4400">
              <a:solidFill>
                <a:srgbClr val="DC7100"/>
              </a:solidFill>
            </a:endParaRPr>
          </a:p>
        </p:txBody>
      </p:sp>
      <p:pic>
        <p:nvPicPr>
          <p:cNvPr id="1066" name="Google Shape;1066;p122"/>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067" name="Google Shape;1067;p122"/>
          <p:cNvSpPr/>
          <p:nvPr/>
        </p:nvSpPr>
        <p:spPr>
          <a:xfrm>
            <a:off x="824300" y="1414350"/>
            <a:ext cx="6682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22"/>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1069" name="Google Shape;1069;p122"/>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22"/>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1071" name="Google Shape;1071;p122"/>
          <p:cNvSpPr txBox="1"/>
          <p:nvPr/>
        </p:nvSpPr>
        <p:spPr>
          <a:xfrm>
            <a:off x="824300" y="1620625"/>
            <a:ext cx="6838500" cy="30783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SFS har två syften:</a:t>
            </a:r>
            <a:br>
              <a:rPr lang="sv" sz="2200">
                <a:solidFill>
                  <a:schemeClr val="dk2"/>
                </a:solidFill>
                <a:latin typeface="Franklin Gothic"/>
                <a:ea typeface="Franklin Gothic"/>
                <a:cs typeface="Franklin Gothic"/>
                <a:sym typeface="Franklin Gothic"/>
              </a:rPr>
            </a:br>
            <a:r>
              <a:rPr lang="sv" sz="2000">
                <a:solidFill>
                  <a:schemeClr val="dk2"/>
                </a:solidFill>
                <a:latin typeface="Franklin Gothic"/>
                <a:ea typeface="Franklin Gothic"/>
                <a:cs typeface="Franklin Gothic"/>
                <a:sym typeface="Franklin Gothic"/>
              </a:rPr>
              <a:t>1. genom </a:t>
            </a:r>
            <a:r>
              <a:rPr b="1" lang="sv" sz="2000">
                <a:solidFill>
                  <a:schemeClr val="dk2"/>
                </a:solidFill>
                <a:latin typeface="Franklin Gothic"/>
                <a:ea typeface="Franklin Gothic"/>
                <a:cs typeface="Franklin Gothic"/>
                <a:sym typeface="Franklin Gothic"/>
              </a:rPr>
              <a:t>påverkansarbete</a:t>
            </a:r>
            <a:r>
              <a:rPr lang="sv" sz="2000">
                <a:solidFill>
                  <a:schemeClr val="dk2"/>
                </a:solidFill>
                <a:latin typeface="Franklin Gothic"/>
                <a:ea typeface="Franklin Gothic"/>
                <a:cs typeface="Franklin Gothic"/>
                <a:sym typeface="Franklin Gothic"/>
              </a:rPr>
              <a:t> företräda och tillvarata medlemskårernas och studenternas intresse.</a:t>
            </a:r>
            <a:br>
              <a:rPr lang="sv" sz="2000">
                <a:solidFill>
                  <a:schemeClr val="dk2"/>
                </a:solidFill>
                <a:latin typeface="Franklin Gothic"/>
                <a:ea typeface="Franklin Gothic"/>
                <a:cs typeface="Franklin Gothic"/>
                <a:sym typeface="Franklin Gothic"/>
              </a:rPr>
            </a:br>
            <a:r>
              <a:rPr lang="sv" sz="2000">
                <a:solidFill>
                  <a:schemeClr val="dk2"/>
                </a:solidFill>
                <a:latin typeface="Franklin Gothic"/>
                <a:ea typeface="Franklin Gothic"/>
                <a:cs typeface="Franklin Gothic"/>
                <a:sym typeface="Franklin Gothic"/>
              </a:rPr>
              <a:t>2. </a:t>
            </a:r>
            <a:r>
              <a:rPr b="1" lang="sv" sz="2000">
                <a:solidFill>
                  <a:schemeClr val="dk2"/>
                </a:solidFill>
                <a:latin typeface="Franklin Gothic"/>
                <a:ea typeface="Franklin Gothic"/>
                <a:cs typeface="Franklin Gothic"/>
                <a:sym typeface="Franklin Gothic"/>
              </a:rPr>
              <a:t>stödja medlemskårerna</a:t>
            </a:r>
            <a:r>
              <a:rPr lang="sv" sz="2000">
                <a:solidFill>
                  <a:schemeClr val="dk2"/>
                </a:solidFill>
                <a:latin typeface="Franklin Gothic"/>
                <a:ea typeface="Franklin Gothic"/>
                <a:cs typeface="Franklin Gothic"/>
                <a:sym typeface="Franklin Gothic"/>
              </a:rPr>
              <a:t> genom att tillhandahålla mötesplatser och plattformar, samt verka som en kunskapsresurs.</a:t>
            </a:r>
            <a:endParaRPr b="1" sz="1600">
              <a:latin typeface="Franklin Gothic"/>
              <a:ea typeface="Franklin Gothic"/>
              <a:cs typeface="Franklin Gothic"/>
              <a:sym typeface="Franklin Gothic"/>
            </a:endParaRPr>
          </a:p>
          <a:p>
            <a:pPr indent="0" lvl="0" marL="0" rtl="0" algn="l">
              <a:spcBef>
                <a:spcPts val="120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75" name="Shape 1075"/>
        <p:cNvGrpSpPr/>
        <p:nvPr/>
      </p:nvGrpSpPr>
      <p:grpSpPr>
        <a:xfrm>
          <a:off x="0" y="0"/>
          <a:ext cx="0" cy="0"/>
          <a:chOff x="0" y="0"/>
          <a:chExt cx="0" cy="0"/>
        </a:xfrm>
      </p:grpSpPr>
      <p:sp>
        <p:nvSpPr>
          <p:cNvPr id="1076" name="Google Shape;1076;p123"/>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77" name="Google Shape;1077;p123"/>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Organisatorisk fokusfråga</a:t>
            </a:r>
            <a:endParaRPr b="1" sz="4400">
              <a:solidFill>
                <a:srgbClr val="DC7100"/>
              </a:solidFill>
            </a:endParaRPr>
          </a:p>
        </p:txBody>
      </p:sp>
      <p:pic>
        <p:nvPicPr>
          <p:cNvPr id="1078" name="Google Shape;1078;p12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079" name="Google Shape;1079;p123"/>
          <p:cNvSpPr/>
          <p:nvPr/>
        </p:nvSpPr>
        <p:spPr>
          <a:xfrm>
            <a:off x="824300" y="1414350"/>
            <a:ext cx="6682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23"/>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1081" name="Google Shape;1081;p123"/>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23"/>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1083" name="Google Shape;1083;p123"/>
          <p:cNvSpPr txBox="1"/>
          <p:nvPr/>
        </p:nvSpPr>
        <p:spPr>
          <a:xfrm>
            <a:off x="824300" y="1620625"/>
            <a:ext cx="7332300" cy="358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sv" sz="2000">
                <a:solidFill>
                  <a:schemeClr val="dk2"/>
                </a:solidFill>
                <a:latin typeface="Franklin Gothic"/>
                <a:ea typeface="Franklin Gothic"/>
                <a:cs typeface="Franklin Gothic"/>
                <a:sym typeface="Franklin Gothic"/>
              </a:rPr>
              <a:t>Syftet med den organisatoriska fokusfrågan</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120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Stärka SFS i sitt syfte:</a:t>
            </a:r>
            <a:endParaRPr sz="2000">
              <a:solidFill>
                <a:schemeClr val="dk2"/>
              </a:solidFill>
              <a:latin typeface="Franklin Gothic"/>
              <a:ea typeface="Franklin Gothic"/>
              <a:cs typeface="Franklin Gothic"/>
              <a:sym typeface="Franklin Gothic"/>
            </a:endParaRPr>
          </a:p>
          <a:p>
            <a:pPr indent="-355600" lvl="1" marL="9144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påverkansarbete </a:t>
            </a:r>
            <a:endParaRPr sz="2000">
              <a:solidFill>
                <a:schemeClr val="dk2"/>
              </a:solidFill>
              <a:latin typeface="Franklin Gothic"/>
              <a:ea typeface="Franklin Gothic"/>
              <a:cs typeface="Franklin Gothic"/>
              <a:sym typeface="Franklin Gothic"/>
            </a:endParaRPr>
          </a:p>
          <a:p>
            <a:pPr indent="-355600" lvl="1" marL="9144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stödja medlemskårerna</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Långsiktig riktning för organisationen</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Stärka medlemmarnas ägandeskap över SFS</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Medlemmarna att få ett ägandeskap över organisationen</a:t>
            </a:r>
            <a:endParaRPr b="1" sz="1800">
              <a:latin typeface="Franklin Gothic"/>
              <a:ea typeface="Franklin Gothic"/>
              <a:cs typeface="Franklin Gothic"/>
              <a:sym typeface="Franklin Gothic"/>
            </a:endParaRPr>
          </a:p>
          <a:p>
            <a:pPr indent="0" lvl="0" marL="0" rtl="0" algn="l">
              <a:spcBef>
                <a:spcPts val="120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87" name="Shape 1087"/>
        <p:cNvGrpSpPr/>
        <p:nvPr/>
      </p:nvGrpSpPr>
      <p:grpSpPr>
        <a:xfrm>
          <a:off x="0" y="0"/>
          <a:ext cx="0" cy="0"/>
          <a:chOff x="0" y="0"/>
          <a:chExt cx="0" cy="0"/>
        </a:xfrm>
      </p:grpSpPr>
      <p:sp>
        <p:nvSpPr>
          <p:cNvPr id="1088" name="Google Shape;1088;p12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89" name="Google Shape;1089;p124"/>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Vad tar vi med oss från nuvarande?</a:t>
            </a:r>
            <a:endParaRPr b="1" sz="4400">
              <a:solidFill>
                <a:srgbClr val="DC7100"/>
              </a:solidFill>
            </a:endParaRPr>
          </a:p>
        </p:txBody>
      </p:sp>
      <p:pic>
        <p:nvPicPr>
          <p:cNvPr id="1090" name="Google Shape;1090;p12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091" name="Google Shape;1091;p124"/>
          <p:cNvSpPr/>
          <p:nvPr/>
        </p:nvSpPr>
        <p:spPr>
          <a:xfrm>
            <a:off x="815025" y="2052500"/>
            <a:ext cx="5542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24"/>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Bakgrund</a:t>
            </a:r>
            <a:endParaRPr b="1" sz="1600">
              <a:latin typeface="Franklin Gothic"/>
              <a:ea typeface="Franklin Gothic"/>
              <a:cs typeface="Franklin Gothic"/>
              <a:sym typeface="Franklin Gothic"/>
            </a:endParaRPr>
          </a:p>
        </p:txBody>
      </p:sp>
      <p:sp>
        <p:nvSpPr>
          <p:cNvPr id="1093" name="Google Shape;1093;p124"/>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24"/>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1</a:t>
            </a:r>
            <a:endParaRPr b="1" sz="1500">
              <a:solidFill>
                <a:schemeClr val="lt1"/>
              </a:solidFill>
              <a:latin typeface="Franklin Gothic"/>
              <a:ea typeface="Franklin Gothic"/>
              <a:cs typeface="Franklin Gothic"/>
              <a:sym typeface="Franklin Gothic"/>
            </a:endParaRPr>
          </a:p>
        </p:txBody>
      </p:sp>
      <p:sp>
        <p:nvSpPr>
          <p:cNvPr id="1095" name="Google Shape;1095;p124"/>
          <p:cNvSpPr txBox="1"/>
          <p:nvPr/>
        </p:nvSpPr>
        <p:spPr>
          <a:xfrm>
            <a:off x="726525" y="2261750"/>
            <a:ext cx="7332300" cy="23703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Studentrörelsen som helhet - inte bara SFS internt</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Jobba med paketeringen</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Konkretisera!</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Mätbara mål</a:t>
            </a:r>
            <a:endParaRPr sz="2000">
              <a:solidFill>
                <a:schemeClr val="dk2"/>
              </a:solidFill>
              <a:latin typeface="Franklin Gothic"/>
              <a:ea typeface="Franklin Gothic"/>
              <a:cs typeface="Franklin Gothic"/>
              <a:sym typeface="Franklin Gothic"/>
            </a:endParaRPr>
          </a:p>
          <a:p>
            <a:pPr indent="0" lvl="0" marL="0" rtl="0" algn="l">
              <a:spcBef>
                <a:spcPts val="120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228" name="Shape 228"/>
        <p:cNvGrpSpPr/>
        <p:nvPr/>
      </p:nvGrpSpPr>
      <p:grpSpPr>
        <a:xfrm>
          <a:off x="0" y="0"/>
          <a:ext cx="0" cy="0"/>
          <a:chOff x="0" y="0"/>
          <a:chExt cx="0" cy="0"/>
        </a:xfrm>
      </p:grpSpPr>
      <p:sp>
        <p:nvSpPr>
          <p:cNvPr id="229" name="Google Shape;229;p44"/>
          <p:cNvSpPr/>
          <p:nvPr/>
        </p:nvSpPr>
        <p:spPr>
          <a:xfrm>
            <a:off x="-8550" y="0"/>
            <a:ext cx="9161100" cy="24846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4"/>
          <p:cNvSpPr txBox="1"/>
          <p:nvPr>
            <p:ph idx="4294967295" type="title"/>
          </p:nvPr>
        </p:nvSpPr>
        <p:spPr>
          <a:xfrm>
            <a:off x="366125" y="230575"/>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400"/>
              </a:spcAft>
              <a:buNone/>
            </a:pPr>
            <a:r>
              <a:rPr lang="sv" sz="5500">
                <a:solidFill>
                  <a:schemeClr val="lt1"/>
                </a:solidFill>
              </a:rPr>
              <a:t>Praktisk </a:t>
            </a:r>
            <a:r>
              <a:rPr lang="sv" sz="5500">
                <a:solidFill>
                  <a:schemeClr val="lt1"/>
                </a:solidFill>
              </a:rPr>
              <a:t>information</a:t>
            </a:r>
            <a:endParaRPr b="1" i="1" sz="5500">
              <a:solidFill>
                <a:schemeClr val="lt1"/>
              </a:solidFill>
              <a:latin typeface="Franklin Gothic"/>
              <a:ea typeface="Franklin Gothic"/>
              <a:cs typeface="Franklin Gothic"/>
              <a:sym typeface="Franklin Gothic"/>
            </a:endParaRPr>
          </a:p>
        </p:txBody>
      </p:sp>
      <p:sp>
        <p:nvSpPr>
          <p:cNvPr id="231" name="Google Shape;231;p44"/>
          <p:cNvSpPr txBox="1"/>
          <p:nvPr>
            <p:ph idx="4294967295" type="title"/>
          </p:nvPr>
        </p:nvSpPr>
        <p:spPr>
          <a:xfrm>
            <a:off x="3296384" y="3589133"/>
            <a:ext cx="26601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Johan Kovaniemi</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Medlemssamordnare</a:t>
            </a:r>
            <a:endParaRPr b="1" sz="1300">
              <a:solidFill>
                <a:schemeClr val="dk2"/>
              </a:solidFill>
              <a:latin typeface="Franklin Gothic"/>
              <a:ea typeface="Franklin Gothic"/>
              <a:cs typeface="Franklin Gothic"/>
              <a:sym typeface="Franklin Gothic"/>
            </a:endParaRPr>
          </a:p>
        </p:txBody>
      </p:sp>
      <p:pic>
        <p:nvPicPr>
          <p:cNvPr id="232" name="Google Shape;232;p44"/>
          <p:cNvPicPr preferRelativeResize="0"/>
          <p:nvPr/>
        </p:nvPicPr>
        <p:blipFill rotWithShape="1">
          <a:blip r:embed="rId3">
            <a:alphaModFix/>
          </a:blip>
          <a:srcRect b="0" l="22532" r="22537" t="0"/>
          <a:stretch/>
        </p:blipFill>
        <p:spPr>
          <a:xfrm>
            <a:off x="3685200" y="1610875"/>
            <a:ext cx="1773600" cy="1816200"/>
          </a:xfrm>
          <a:prstGeom prst="ellipse">
            <a:avLst/>
          </a:prstGeom>
          <a:noFill/>
          <a:ln cap="flat" cmpd="sng" w="76200">
            <a:solidFill>
              <a:srgbClr val="DC7100"/>
            </a:solidFill>
            <a:prstDash val="solid"/>
            <a:round/>
            <a:headEnd len="sm" w="sm" type="none"/>
            <a:tailEnd len="sm" w="sm" type="none"/>
          </a:ln>
        </p:spPr>
      </p:pic>
      <p:pic>
        <p:nvPicPr>
          <p:cNvPr id="233" name="Google Shape;233;p44"/>
          <p:cNvPicPr preferRelativeResize="0"/>
          <p:nvPr/>
        </p:nvPicPr>
        <p:blipFill>
          <a:blip r:embed="rId4">
            <a:alphaModFix/>
          </a:blip>
          <a:stretch>
            <a:fillRect/>
          </a:stretch>
        </p:blipFill>
        <p:spPr>
          <a:xfrm>
            <a:off x="4087023" y="4341623"/>
            <a:ext cx="969974" cy="6696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099" name="Shape 1099"/>
        <p:cNvGrpSpPr/>
        <p:nvPr/>
      </p:nvGrpSpPr>
      <p:grpSpPr>
        <a:xfrm>
          <a:off x="0" y="0"/>
          <a:ext cx="0" cy="0"/>
          <a:chOff x="0" y="0"/>
          <a:chExt cx="0" cy="0"/>
        </a:xfrm>
      </p:grpSpPr>
      <p:sp>
        <p:nvSpPr>
          <p:cNvPr id="1100" name="Google Shape;1100;p125"/>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01" name="Google Shape;1101;p125"/>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Riktning</a:t>
            </a:r>
            <a:endParaRPr b="1" sz="4400">
              <a:solidFill>
                <a:srgbClr val="DC7100"/>
              </a:solidFill>
            </a:endParaRPr>
          </a:p>
        </p:txBody>
      </p:sp>
      <p:pic>
        <p:nvPicPr>
          <p:cNvPr id="1102" name="Google Shape;1102;p125"/>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103" name="Google Shape;1103;p125"/>
          <p:cNvSpPr/>
          <p:nvPr/>
        </p:nvSpPr>
        <p:spPr>
          <a:xfrm>
            <a:off x="824300" y="1414350"/>
            <a:ext cx="21336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25"/>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Riktning</a:t>
            </a:r>
            <a:endParaRPr b="1" sz="1600">
              <a:latin typeface="Franklin Gothic"/>
              <a:ea typeface="Franklin Gothic"/>
              <a:cs typeface="Franklin Gothic"/>
              <a:sym typeface="Franklin Gothic"/>
            </a:endParaRPr>
          </a:p>
        </p:txBody>
      </p:sp>
      <p:sp>
        <p:nvSpPr>
          <p:cNvPr id="1105" name="Google Shape;1105;p125"/>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25"/>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107" name="Google Shape;1107;p125"/>
          <p:cNvSpPr txBox="1"/>
          <p:nvPr/>
        </p:nvSpPr>
        <p:spPr>
          <a:xfrm>
            <a:off x="824300" y="1620625"/>
            <a:ext cx="7332300" cy="217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sv" sz="2000">
                <a:solidFill>
                  <a:schemeClr val="dk2"/>
                </a:solidFill>
                <a:latin typeface="Franklin Gothic"/>
                <a:ea typeface="Franklin Gothic"/>
                <a:cs typeface="Franklin Gothic"/>
                <a:sym typeface="Franklin Gothic"/>
              </a:rPr>
              <a:t>Styrelsen identifierar två teman </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120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Representativitet</a:t>
            </a:r>
            <a:endParaRPr sz="2000">
              <a:solidFill>
                <a:schemeClr val="dk2"/>
              </a:solidFill>
              <a:latin typeface="Franklin Gothic"/>
              <a:ea typeface="Franklin Gothic"/>
              <a:cs typeface="Franklin Gothic"/>
              <a:sym typeface="Franklin Gothic"/>
            </a:endParaRPr>
          </a:p>
          <a:p>
            <a:pPr indent="-355600" lvl="0" marL="457200" rtl="0" algn="l">
              <a:lnSpc>
                <a:spcPct val="115000"/>
              </a:lnSpc>
              <a:spcBef>
                <a:spcPts val="0"/>
              </a:spcBef>
              <a:spcAft>
                <a:spcPts val="0"/>
              </a:spcAft>
              <a:buClr>
                <a:schemeClr val="dk2"/>
              </a:buClr>
              <a:buSzPts val="2000"/>
              <a:buFont typeface="Franklin Gothic"/>
              <a:buChar char="●"/>
            </a:pPr>
            <a:r>
              <a:rPr lang="sv" sz="2000">
                <a:solidFill>
                  <a:schemeClr val="dk2"/>
                </a:solidFill>
                <a:latin typeface="Franklin Gothic"/>
                <a:ea typeface="Franklin Gothic"/>
                <a:cs typeface="Franklin Gothic"/>
                <a:sym typeface="Franklin Gothic"/>
              </a:rPr>
              <a:t>Medlemssamordning</a:t>
            </a:r>
            <a:endParaRPr sz="2000">
              <a:solidFill>
                <a:schemeClr val="dk2"/>
              </a:solidFill>
              <a:latin typeface="Franklin Gothic"/>
              <a:ea typeface="Franklin Gothic"/>
              <a:cs typeface="Franklin Gothic"/>
              <a:sym typeface="Franklin Gothic"/>
            </a:endParaRPr>
          </a:p>
          <a:p>
            <a:pPr indent="0" lvl="0" marL="0" rtl="0" algn="l">
              <a:spcBef>
                <a:spcPts val="120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11" name="Shape 1111"/>
        <p:cNvGrpSpPr/>
        <p:nvPr/>
      </p:nvGrpSpPr>
      <p:grpSpPr>
        <a:xfrm>
          <a:off x="0" y="0"/>
          <a:ext cx="0" cy="0"/>
          <a:chOff x="0" y="0"/>
          <a:chExt cx="0" cy="0"/>
        </a:xfrm>
      </p:grpSpPr>
      <p:sp>
        <p:nvSpPr>
          <p:cNvPr id="1112" name="Google Shape;1112;p126"/>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13" name="Google Shape;1113;p126"/>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Representativitet</a:t>
            </a:r>
            <a:endParaRPr b="1" sz="4400">
              <a:solidFill>
                <a:srgbClr val="DC7100"/>
              </a:solidFill>
            </a:endParaRPr>
          </a:p>
        </p:txBody>
      </p:sp>
      <p:pic>
        <p:nvPicPr>
          <p:cNvPr id="1114" name="Google Shape;1114;p126"/>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115" name="Google Shape;1115;p126"/>
          <p:cNvSpPr/>
          <p:nvPr/>
        </p:nvSpPr>
        <p:spPr>
          <a:xfrm>
            <a:off x="824300" y="1414350"/>
            <a:ext cx="41895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26"/>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Riktning</a:t>
            </a:r>
            <a:endParaRPr b="1" sz="1600">
              <a:latin typeface="Franklin Gothic"/>
              <a:ea typeface="Franklin Gothic"/>
              <a:cs typeface="Franklin Gothic"/>
              <a:sym typeface="Franklin Gothic"/>
            </a:endParaRPr>
          </a:p>
        </p:txBody>
      </p:sp>
      <p:sp>
        <p:nvSpPr>
          <p:cNvPr id="1117" name="Google Shape;1117;p126"/>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26"/>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119" name="Google Shape;1119;p126"/>
          <p:cNvSpPr txBox="1"/>
          <p:nvPr/>
        </p:nvSpPr>
        <p:spPr>
          <a:xfrm>
            <a:off x="824300" y="1620625"/>
            <a:ext cx="7332300" cy="494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Ambition</a:t>
            </a:r>
            <a:endParaRPr b="1"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lang="sv" sz="1600">
                <a:solidFill>
                  <a:schemeClr val="dk2"/>
                </a:solidFill>
                <a:latin typeface="Franklin Gothic"/>
                <a:ea typeface="Franklin Gothic"/>
                <a:cs typeface="Franklin Gothic"/>
                <a:sym typeface="Franklin Gothic"/>
              </a:rPr>
              <a:t>Öka SFS och kårernas representativitet</a:t>
            </a:r>
            <a:endParaRPr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Varför?</a:t>
            </a:r>
            <a:br>
              <a:rPr b="1" lang="sv" sz="1600">
                <a:solidFill>
                  <a:schemeClr val="dk2"/>
                </a:solidFill>
                <a:latin typeface="Franklin Gothic"/>
                <a:ea typeface="Franklin Gothic"/>
                <a:cs typeface="Franklin Gothic"/>
                <a:sym typeface="Franklin Gothic"/>
              </a:rPr>
            </a:br>
            <a:r>
              <a:rPr lang="sv" sz="1600">
                <a:solidFill>
                  <a:schemeClr val="dk2"/>
                </a:solidFill>
                <a:latin typeface="Franklin Gothic"/>
                <a:ea typeface="Franklin Gothic"/>
                <a:cs typeface="Franklin Gothic"/>
                <a:sym typeface="Franklin Gothic"/>
              </a:rPr>
              <a:t>Stärka kårernas och SFS legitimitet, och säkerställa en långsiktig självständighet och stabilitet.</a:t>
            </a:r>
            <a:endParaRPr b="1"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b="1"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sz="1700">
                <a:solidFill>
                  <a:schemeClr val="dk2"/>
                </a:solidFill>
                <a:latin typeface="Franklin Gothic"/>
                <a:ea typeface="Franklin Gothic"/>
                <a:cs typeface="Franklin Gothic"/>
                <a:sym typeface="Franklin Gothic"/>
              </a:rPr>
              <a:t>Möjliga mål</a:t>
            </a:r>
            <a:endParaRPr sz="1700">
              <a:solidFill>
                <a:schemeClr val="dk2"/>
              </a:solidFill>
              <a:latin typeface="Franklin Gothic"/>
              <a:ea typeface="Franklin Gothic"/>
              <a:cs typeface="Franklin Gothic"/>
              <a:sym typeface="Franklin Gothic"/>
            </a:endParaRPr>
          </a:p>
          <a:p>
            <a:pPr indent="-336550" lvl="0" marL="457200" rtl="0" algn="l">
              <a:spcBef>
                <a:spcPts val="0"/>
              </a:spcBef>
              <a:spcAft>
                <a:spcPts val="0"/>
              </a:spcAft>
              <a:buClr>
                <a:schemeClr val="dk2"/>
              </a:buClr>
              <a:buSzPts val="1700"/>
              <a:buFont typeface="Franklin Gothic"/>
              <a:buChar char="●"/>
            </a:pPr>
            <a:r>
              <a:rPr lang="sv" sz="1700">
                <a:solidFill>
                  <a:schemeClr val="dk2"/>
                </a:solidFill>
                <a:latin typeface="Franklin Gothic"/>
                <a:ea typeface="Franklin Gothic"/>
                <a:cs typeface="Franklin Gothic"/>
                <a:sym typeface="Franklin Gothic"/>
              </a:rPr>
              <a:t>Fler medlemmar i kårerna</a:t>
            </a:r>
            <a:endParaRPr sz="1700">
              <a:solidFill>
                <a:schemeClr val="dk2"/>
              </a:solidFill>
              <a:latin typeface="Franklin Gothic"/>
              <a:ea typeface="Franklin Gothic"/>
              <a:cs typeface="Franklin Gothic"/>
              <a:sym typeface="Franklin Gothic"/>
            </a:endParaRPr>
          </a:p>
          <a:p>
            <a:pPr indent="-336550" lvl="0" marL="457200" rtl="0" algn="l">
              <a:spcBef>
                <a:spcPts val="0"/>
              </a:spcBef>
              <a:spcAft>
                <a:spcPts val="0"/>
              </a:spcAft>
              <a:buClr>
                <a:schemeClr val="dk2"/>
              </a:buClr>
              <a:buSzPts val="1700"/>
              <a:buFont typeface="Franklin Gothic"/>
              <a:buChar char="●"/>
            </a:pPr>
            <a:r>
              <a:rPr lang="sv" sz="1700">
                <a:solidFill>
                  <a:schemeClr val="dk2"/>
                </a:solidFill>
                <a:latin typeface="Franklin Gothic"/>
                <a:ea typeface="Franklin Gothic"/>
                <a:cs typeface="Franklin Gothic"/>
                <a:sym typeface="Franklin Gothic"/>
              </a:rPr>
              <a:t>Fler medlemskårer</a:t>
            </a:r>
            <a:endParaRPr sz="1700">
              <a:solidFill>
                <a:schemeClr val="dk2"/>
              </a:solidFill>
              <a:latin typeface="Franklin Gothic"/>
              <a:ea typeface="Franklin Gothic"/>
              <a:cs typeface="Franklin Gothic"/>
              <a:sym typeface="Franklin Gothic"/>
            </a:endParaRPr>
          </a:p>
          <a:p>
            <a:pPr indent="-336550" lvl="0" marL="457200" rtl="0" algn="l">
              <a:spcBef>
                <a:spcPts val="0"/>
              </a:spcBef>
              <a:spcAft>
                <a:spcPts val="0"/>
              </a:spcAft>
              <a:buClr>
                <a:schemeClr val="dk2"/>
              </a:buClr>
              <a:buSzPts val="1700"/>
              <a:buFont typeface="Franklin Gothic"/>
              <a:buChar char="●"/>
            </a:pPr>
            <a:r>
              <a:rPr lang="sv" sz="1700">
                <a:solidFill>
                  <a:schemeClr val="dk2"/>
                </a:solidFill>
                <a:latin typeface="Franklin Gothic"/>
                <a:ea typeface="Franklin Gothic"/>
                <a:cs typeface="Franklin Gothic"/>
                <a:sym typeface="Franklin Gothic"/>
              </a:rPr>
              <a:t>Fler vill engagera sig i studentrörelsen</a:t>
            </a:r>
            <a:endParaRPr sz="2100">
              <a:solidFill>
                <a:schemeClr val="dk2"/>
              </a:solidFill>
              <a:latin typeface="Franklin Gothic"/>
              <a:ea typeface="Franklin Gothic"/>
              <a:cs typeface="Franklin Gothic"/>
              <a:sym typeface="Franklin Gothic"/>
            </a:endParaRPr>
          </a:p>
          <a:p>
            <a:pPr indent="0" lvl="0" marL="0" rtl="0" algn="l">
              <a:lnSpc>
                <a:spcPct val="115000"/>
              </a:lnSpc>
              <a:spcBef>
                <a:spcPts val="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lnSpc>
                <a:spcPct val="115000"/>
              </a:lnSpc>
              <a:spcBef>
                <a:spcPts val="1200"/>
              </a:spcBef>
              <a:spcAft>
                <a:spcPts val="0"/>
              </a:spcAft>
              <a:buNone/>
            </a:pPr>
            <a:br>
              <a:rPr lang="sv" sz="2000">
                <a:solidFill>
                  <a:schemeClr val="dk2"/>
                </a:solidFill>
                <a:latin typeface="Franklin Gothic"/>
                <a:ea typeface="Franklin Gothic"/>
                <a:cs typeface="Franklin Gothic"/>
                <a:sym typeface="Franklin Gothic"/>
              </a:rPr>
            </a:br>
            <a:endParaRPr sz="2000">
              <a:solidFill>
                <a:schemeClr val="dk2"/>
              </a:solidFill>
              <a:latin typeface="Franklin Gothic"/>
              <a:ea typeface="Franklin Gothic"/>
              <a:cs typeface="Franklin Gothic"/>
              <a:sym typeface="Franklin Gothic"/>
            </a:endParaRPr>
          </a:p>
          <a:p>
            <a:pPr indent="0" lvl="0" marL="0" rtl="0" algn="l">
              <a:spcBef>
                <a:spcPts val="120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23" name="Shape 1123"/>
        <p:cNvGrpSpPr/>
        <p:nvPr/>
      </p:nvGrpSpPr>
      <p:grpSpPr>
        <a:xfrm>
          <a:off x="0" y="0"/>
          <a:ext cx="0" cy="0"/>
          <a:chOff x="0" y="0"/>
          <a:chExt cx="0" cy="0"/>
        </a:xfrm>
      </p:grpSpPr>
      <p:sp>
        <p:nvSpPr>
          <p:cNvPr id="1124" name="Google Shape;1124;p127"/>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25" name="Google Shape;1125;p127"/>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Medlemssamordning</a:t>
            </a:r>
            <a:endParaRPr b="1" sz="4400">
              <a:solidFill>
                <a:srgbClr val="DC7100"/>
              </a:solidFill>
            </a:endParaRPr>
          </a:p>
        </p:txBody>
      </p:sp>
      <p:pic>
        <p:nvPicPr>
          <p:cNvPr id="1126" name="Google Shape;1126;p127"/>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127" name="Google Shape;1127;p127"/>
          <p:cNvSpPr/>
          <p:nvPr/>
        </p:nvSpPr>
        <p:spPr>
          <a:xfrm>
            <a:off x="824300" y="1414350"/>
            <a:ext cx="5181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27"/>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latin typeface="Franklin Gothic"/>
                <a:ea typeface="Franklin Gothic"/>
                <a:cs typeface="Franklin Gothic"/>
                <a:sym typeface="Franklin Gothic"/>
              </a:rPr>
              <a:t>Riktning</a:t>
            </a:r>
            <a:endParaRPr b="1" sz="1600">
              <a:latin typeface="Franklin Gothic"/>
              <a:ea typeface="Franklin Gothic"/>
              <a:cs typeface="Franklin Gothic"/>
              <a:sym typeface="Franklin Gothic"/>
            </a:endParaRPr>
          </a:p>
        </p:txBody>
      </p:sp>
      <p:sp>
        <p:nvSpPr>
          <p:cNvPr id="1129" name="Google Shape;1129;p127"/>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27"/>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131" name="Google Shape;1131;p127"/>
          <p:cNvSpPr txBox="1"/>
          <p:nvPr/>
        </p:nvSpPr>
        <p:spPr>
          <a:xfrm>
            <a:off x="824300" y="1620625"/>
            <a:ext cx="7332300" cy="504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Ambition</a:t>
            </a:r>
            <a:endParaRPr b="1"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lang="sv" sz="1600">
                <a:solidFill>
                  <a:schemeClr val="dk2"/>
                </a:solidFill>
                <a:latin typeface="Franklin Gothic"/>
                <a:ea typeface="Franklin Gothic"/>
                <a:cs typeface="Franklin Gothic"/>
                <a:sym typeface="Franklin Gothic"/>
              </a:rPr>
              <a:t>En enad studentrörelse och ett tydligt värde i medlemskapet i SFS</a:t>
            </a:r>
            <a:endParaRPr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Varför?</a:t>
            </a:r>
            <a:br>
              <a:rPr b="1" lang="sv" sz="1600">
                <a:solidFill>
                  <a:schemeClr val="dk2"/>
                </a:solidFill>
                <a:latin typeface="Franklin Gothic"/>
                <a:ea typeface="Franklin Gothic"/>
                <a:cs typeface="Franklin Gothic"/>
                <a:sym typeface="Franklin Gothic"/>
              </a:rPr>
            </a:br>
            <a:r>
              <a:rPr lang="sv" sz="1600">
                <a:solidFill>
                  <a:schemeClr val="dk2"/>
                </a:solidFill>
                <a:latin typeface="Franklin Gothic"/>
                <a:ea typeface="Franklin Gothic"/>
                <a:cs typeface="Franklin Gothic"/>
                <a:sym typeface="Franklin Gothic"/>
              </a:rPr>
              <a:t>Stärka kårerna i sin verksamhet och SFS i sitt påverkansarbete.</a:t>
            </a:r>
            <a:endParaRPr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lang="sv" sz="1600">
                <a:solidFill>
                  <a:schemeClr val="dk2"/>
                </a:solidFill>
                <a:latin typeface="Franklin Gothic"/>
                <a:ea typeface="Franklin Gothic"/>
                <a:cs typeface="Franklin Gothic"/>
                <a:sym typeface="Franklin Gothic"/>
              </a:rPr>
              <a:t>Involvera kårerna i SFS påverkansarbete och låta SFS stå för organisatorisk minne och långsiktighet.</a:t>
            </a:r>
            <a:endParaRPr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t/>
            </a:r>
            <a:endParaRPr b="1" sz="1600">
              <a:solidFill>
                <a:schemeClr val="dk2"/>
              </a:solidFill>
              <a:latin typeface="Franklin Gothic"/>
              <a:ea typeface="Franklin Gothic"/>
              <a:cs typeface="Franklin Gothic"/>
              <a:sym typeface="Franklin Gothic"/>
            </a:endParaRPr>
          </a:p>
          <a:p>
            <a:pPr indent="0" lvl="0" marL="0" rtl="0" algn="l">
              <a:spcBef>
                <a:spcPts val="0"/>
              </a:spcBef>
              <a:spcAft>
                <a:spcPts val="0"/>
              </a:spcAft>
              <a:buNone/>
            </a:pPr>
            <a:r>
              <a:rPr b="1" lang="sv" sz="1700">
                <a:solidFill>
                  <a:schemeClr val="dk2"/>
                </a:solidFill>
                <a:latin typeface="Franklin Gothic"/>
                <a:ea typeface="Franklin Gothic"/>
                <a:cs typeface="Franklin Gothic"/>
                <a:sym typeface="Franklin Gothic"/>
              </a:rPr>
              <a:t>Hur?</a:t>
            </a:r>
            <a:endParaRPr sz="1700">
              <a:solidFill>
                <a:schemeClr val="dk2"/>
              </a:solidFill>
              <a:latin typeface="Franklin Gothic"/>
              <a:ea typeface="Franklin Gothic"/>
              <a:cs typeface="Franklin Gothic"/>
              <a:sym typeface="Franklin Gothic"/>
            </a:endParaRPr>
          </a:p>
          <a:p>
            <a:pPr indent="-330200" lvl="0" marL="457200" marR="12150" rtl="0" algn="l">
              <a:lnSpc>
                <a:spcPct val="115000"/>
              </a:lnSpc>
              <a:spcBef>
                <a:spcPts val="0"/>
              </a:spcBef>
              <a:spcAft>
                <a:spcPts val="0"/>
              </a:spcAft>
              <a:buClr>
                <a:schemeClr val="dk2"/>
              </a:buClr>
              <a:buSzPts val="1600"/>
              <a:buFont typeface="Franklin Gothic"/>
              <a:buChar char="●"/>
            </a:pPr>
            <a:r>
              <a:rPr lang="sv" sz="1600">
                <a:solidFill>
                  <a:schemeClr val="dk2"/>
                </a:solidFill>
                <a:latin typeface="Franklin Gothic"/>
                <a:ea typeface="Franklin Gothic"/>
                <a:cs typeface="Franklin Gothic"/>
                <a:sym typeface="Franklin Gothic"/>
              </a:rPr>
              <a:t>Politiskt arbete: samordna, stötta kårerna, omvärldsbevaka</a:t>
            </a:r>
            <a:endParaRPr sz="1600">
              <a:solidFill>
                <a:schemeClr val="dk2"/>
              </a:solidFill>
              <a:latin typeface="Franklin Gothic"/>
              <a:ea typeface="Franklin Gothic"/>
              <a:cs typeface="Franklin Gothic"/>
              <a:sym typeface="Franklin Gothic"/>
            </a:endParaRPr>
          </a:p>
          <a:p>
            <a:pPr indent="-330200" lvl="0" marL="457200" marR="12150" rtl="0" algn="l">
              <a:lnSpc>
                <a:spcPct val="115000"/>
              </a:lnSpc>
              <a:spcBef>
                <a:spcPts val="0"/>
              </a:spcBef>
              <a:spcAft>
                <a:spcPts val="0"/>
              </a:spcAft>
              <a:buClr>
                <a:schemeClr val="dk2"/>
              </a:buClr>
              <a:buSzPts val="1600"/>
              <a:buFont typeface="Franklin Gothic"/>
              <a:buChar char="●"/>
            </a:pPr>
            <a:r>
              <a:rPr lang="sv" sz="1600">
                <a:solidFill>
                  <a:schemeClr val="dk2"/>
                </a:solidFill>
                <a:latin typeface="Franklin Gothic"/>
                <a:ea typeface="Franklin Gothic"/>
                <a:cs typeface="Franklin Gothic"/>
                <a:sym typeface="Franklin Gothic"/>
              </a:rPr>
              <a:t>Organisatoriskt arbete: kompetensutveckla, värva, stötta</a:t>
            </a:r>
            <a:endParaRPr sz="2200">
              <a:solidFill>
                <a:schemeClr val="dk2"/>
              </a:solidFill>
              <a:latin typeface="Franklin Gothic"/>
              <a:ea typeface="Franklin Gothic"/>
              <a:cs typeface="Franklin Gothic"/>
              <a:sym typeface="Franklin Gothic"/>
            </a:endParaRPr>
          </a:p>
          <a:p>
            <a:pPr indent="0" lvl="0" marL="0" rtl="0" algn="l">
              <a:lnSpc>
                <a:spcPct val="115000"/>
              </a:lnSpc>
              <a:spcBef>
                <a:spcPts val="60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lnSpc>
                <a:spcPct val="115000"/>
              </a:lnSpc>
              <a:spcBef>
                <a:spcPts val="1200"/>
              </a:spcBef>
              <a:spcAft>
                <a:spcPts val="0"/>
              </a:spcAft>
              <a:buNone/>
            </a:pPr>
            <a:br>
              <a:rPr lang="sv" sz="2000">
                <a:solidFill>
                  <a:schemeClr val="dk2"/>
                </a:solidFill>
                <a:latin typeface="Franklin Gothic"/>
                <a:ea typeface="Franklin Gothic"/>
                <a:cs typeface="Franklin Gothic"/>
                <a:sym typeface="Franklin Gothic"/>
              </a:rPr>
            </a:br>
            <a:endParaRPr sz="2000">
              <a:solidFill>
                <a:schemeClr val="dk2"/>
              </a:solidFill>
              <a:latin typeface="Franklin Gothic"/>
              <a:ea typeface="Franklin Gothic"/>
              <a:cs typeface="Franklin Gothic"/>
              <a:sym typeface="Franklin Gothic"/>
            </a:endParaRPr>
          </a:p>
          <a:p>
            <a:pPr indent="0" lvl="0" marL="0" rtl="0" algn="l">
              <a:spcBef>
                <a:spcPts val="120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35" name="Shape 1135"/>
        <p:cNvGrpSpPr/>
        <p:nvPr/>
      </p:nvGrpSpPr>
      <p:grpSpPr>
        <a:xfrm>
          <a:off x="0" y="0"/>
          <a:ext cx="0" cy="0"/>
          <a:chOff x="0" y="0"/>
          <a:chExt cx="0" cy="0"/>
        </a:xfrm>
      </p:grpSpPr>
      <p:pic>
        <p:nvPicPr>
          <p:cNvPr id="1136" name="Google Shape;1136;p128"/>
          <p:cNvPicPr preferRelativeResize="0"/>
          <p:nvPr/>
        </p:nvPicPr>
        <p:blipFill rotWithShape="1">
          <a:blip r:embed="rId3">
            <a:alphaModFix/>
          </a:blip>
          <a:srcRect b="0" l="16570" r="15793" t="0"/>
          <a:stretch/>
        </p:blipFill>
        <p:spPr>
          <a:xfrm>
            <a:off x="0" y="0"/>
            <a:ext cx="9143995" cy="5143502"/>
          </a:xfrm>
          <a:prstGeom prst="rect">
            <a:avLst/>
          </a:prstGeom>
          <a:noFill/>
          <a:ln>
            <a:noFill/>
          </a:ln>
        </p:spPr>
      </p:pic>
      <p:sp>
        <p:nvSpPr>
          <p:cNvPr id="1137" name="Google Shape;1137;p128"/>
          <p:cNvSpPr txBox="1"/>
          <p:nvPr/>
        </p:nvSpPr>
        <p:spPr>
          <a:xfrm>
            <a:off x="3677925" y="1454400"/>
            <a:ext cx="31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38" name="Google Shape;1138;p128"/>
          <p:cNvSpPr txBox="1"/>
          <p:nvPr>
            <p:ph idx="1" type="subTitle"/>
          </p:nvPr>
        </p:nvSpPr>
        <p:spPr>
          <a:xfrm>
            <a:off x="385800" y="1500725"/>
            <a:ext cx="8520600" cy="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sv" sz="12000">
                <a:solidFill>
                  <a:schemeClr val="dk1"/>
                </a:solidFill>
                <a:highlight>
                  <a:srgbClr val="FDF8F4"/>
                </a:highlight>
              </a:rPr>
              <a:t>Frågor?</a:t>
            </a:r>
            <a:r>
              <a:rPr b="1" lang="sv" sz="6500">
                <a:solidFill>
                  <a:schemeClr val="dk1"/>
                </a:solidFill>
                <a:highlight>
                  <a:srgbClr val="FDF8F4"/>
                </a:highlight>
              </a:rPr>
              <a:t> </a:t>
            </a:r>
            <a:endParaRPr b="1" sz="6500">
              <a:solidFill>
                <a:schemeClr val="dk1"/>
              </a:solidFill>
              <a:highlight>
                <a:srgbClr val="FDF8F4"/>
              </a:highlight>
            </a:endParaRPr>
          </a:p>
          <a:p>
            <a:pPr indent="0" lvl="0" marL="0" rtl="0" algn="ctr">
              <a:spcBef>
                <a:spcPts val="0"/>
              </a:spcBef>
              <a:spcAft>
                <a:spcPts val="0"/>
              </a:spcAft>
              <a:buNone/>
            </a:pPr>
            <a:r>
              <a:t/>
            </a:r>
            <a:endParaRPr b="1" sz="4900">
              <a:solidFill>
                <a:schemeClr val="dk1"/>
              </a:solidFill>
              <a:highlight>
                <a:srgbClr val="FDF8F4"/>
              </a:highlight>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42" name="Shape 1142"/>
        <p:cNvGrpSpPr/>
        <p:nvPr/>
      </p:nvGrpSpPr>
      <p:grpSpPr>
        <a:xfrm>
          <a:off x="0" y="0"/>
          <a:ext cx="0" cy="0"/>
          <a:chOff x="0" y="0"/>
          <a:chExt cx="0" cy="0"/>
        </a:xfrm>
      </p:grpSpPr>
      <p:sp>
        <p:nvSpPr>
          <p:cNvPr id="1143" name="Google Shape;1143;p129"/>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44" name="Google Shape;1144;p129"/>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Vad är nästa steg?</a:t>
            </a:r>
            <a:endParaRPr b="1" sz="4400">
              <a:solidFill>
                <a:srgbClr val="DC7100"/>
              </a:solidFill>
            </a:endParaRPr>
          </a:p>
        </p:txBody>
      </p:sp>
      <p:pic>
        <p:nvPicPr>
          <p:cNvPr id="1145" name="Google Shape;1145;p129"/>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146" name="Google Shape;1146;p129"/>
          <p:cNvSpPr/>
          <p:nvPr/>
        </p:nvSpPr>
        <p:spPr>
          <a:xfrm>
            <a:off x="824300" y="1414350"/>
            <a:ext cx="51810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29"/>
          <p:cNvSpPr txBox="1"/>
          <p:nvPr/>
        </p:nvSpPr>
        <p:spPr>
          <a:xfrm>
            <a:off x="824300" y="1620625"/>
            <a:ext cx="7332300" cy="2890800"/>
          </a:xfrm>
          <a:prstGeom prst="rect">
            <a:avLst/>
          </a:prstGeom>
          <a:noFill/>
          <a:ln>
            <a:noFill/>
          </a:ln>
        </p:spPr>
        <p:txBody>
          <a:bodyPr anchorCtr="0" anchor="t" bIns="91425" lIns="91425" spcFirstLastPara="1" rIns="91425" wrap="square" tIns="91425">
            <a:spAutoFit/>
          </a:bodyPr>
          <a:lstStyle/>
          <a:p>
            <a:pPr indent="0" lvl="0" marL="0" marR="12150" rtl="0" algn="l">
              <a:lnSpc>
                <a:spcPct val="115000"/>
              </a:lnSpc>
              <a:spcBef>
                <a:spcPts val="0"/>
              </a:spcBef>
              <a:spcAft>
                <a:spcPts val="0"/>
              </a:spcAft>
              <a:buNone/>
            </a:pPr>
            <a:r>
              <a:rPr b="1" lang="sv" sz="1600">
                <a:solidFill>
                  <a:schemeClr val="dk2"/>
                </a:solidFill>
                <a:latin typeface="Franklin Gothic"/>
                <a:ea typeface="Franklin Gothic"/>
                <a:cs typeface="Franklin Gothic"/>
                <a:sym typeface="Franklin Gothic"/>
              </a:rPr>
              <a:t>Workshop!</a:t>
            </a:r>
            <a:endParaRPr b="1" sz="1600">
              <a:solidFill>
                <a:schemeClr val="dk2"/>
              </a:solidFill>
              <a:latin typeface="Franklin Gothic"/>
              <a:ea typeface="Franklin Gothic"/>
              <a:cs typeface="Franklin Gothic"/>
              <a:sym typeface="Franklin Gothic"/>
            </a:endParaRPr>
          </a:p>
          <a:p>
            <a:pPr indent="0" lvl="0" marL="0" marR="12150" rtl="0" algn="l">
              <a:lnSpc>
                <a:spcPct val="115000"/>
              </a:lnSpc>
              <a:spcBef>
                <a:spcPts val="600"/>
              </a:spcBef>
              <a:spcAft>
                <a:spcPts val="0"/>
              </a:spcAft>
              <a:buNone/>
            </a:pPr>
            <a:r>
              <a:rPr lang="sv" sz="1600">
                <a:solidFill>
                  <a:schemeClr val="dk2"/>
                </a:solidFill>
                <a:latin typeface="Franklin Gothic"/>
                <a:ea typeface="Franklin Gothic"/>
                <a:cs typeface="Franklin Gothic"/>
                <a:sym typeface="Franklin Gothic"/>
              </a:rPr>
              <a:t>Er relation till SFS och vad ni önskar få ut av ert medlemskap</a:t>
            </a:r>
            <a:endParaRPr sz="1600">
              <a:solidFill>
                <a:schemeClr val="dk2"/>
              </a:solidFill>
              <a:latin typeface="Franklin Gothic"/>
              <a:ea typeface="Franklin Gothic"/>
              <a:cs typeface="Franklin Gothic"/>
              <a:sym typeface="Franklin Gothic"/>
            </a:endParaRPr>
          </a:p>
          <a:p>
            <a:pPr indent="0" lvl="0" marL="0" rtl="0" algn="l">
              <a:lnSpc>
                <a:spcPct val="115000"/>
              </a:lnSpc>
              <a:spcBef>
                <a:spcPts val="600"/>
              </a:spcBef>
              <a:spcAft>
                <a:spcPts val="0"/>
              </a:spcAft>
              <a:buNone/>
            </a:pPr>
            <a:r>
              <a:t/>
            </a:r>
            <a:endParaRPr sz="2000">
              <a:solidFill>
                <a:schemeClr val="dk2"/>
              </a:solidFill>
              <a:latin typeface="Franklin Gothic"/>
              <a:ea typeface="Franklin Gothic"/>
              <a:cs typeface="Franklin Gothic"/>
              <a:sym typeface="Franklin Gothic"/>
            </a:endParaRPr>
          </a:p>
          <a:p>
            <a:pPr indent="0" lvl="0" marL="0" rtl="0" algn="l">
              <a:lnSpc>
                <a:spcPct val="115000"/>
              </a:lnSpc>
              <a:spcBef>
                <a:spcPts val="1200"/>
              </a:spcBef>
              <a:spcAft>
                <a:spcPts val="0"/>
              </a:spcAft>
              <a:buNone/>
            </a:pPr>
            <a:br>
              <a:rPr lang="sv" sz="2000">
                <a:solidFill>
                  <a:schemeClr val="dk2"/>
                </a:solidFill>
                <a:latin typeface="Franklin Gothic"/>
                <a:ea typeface="Franklin Gothic"/>
                <a:cs typeface="Franklin Gothic"/>
                <a:sym typeface="Franklin Gothic"/>
              </a:rPr>
            </a:br>
            <a:endParaRPr sz="2000">
              <a:solidFill>
                <a:schemeClr val="dk2"/>
              </a:solidFill>
              <a:latin typeface="Franklin Gothic"/>
              <a:ea typeface="Franklin Gothic"/>
              <a:cs typeface="Franklin Gothic"/>
              <a:sym typeface="Franklin Gothic"/>
            </a:endParaRPr>
          </a:p>
          <a:p>
            <a:pPr indent="0" lvl="0" marL="0" rtl="0" algn="l">
              <a:spcBef>
                <a:spcPts val="120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51" name="Shape 1151"/>
        <p:cNvGrpSpPr/>
        <p:nvPr/>
      </p:nvGrpSpPr>
      <p:grpSpPr>
        <a:xfrm>
          <a:off x="0" y="0"/>
          <a:ext cx="0" cy="0"/>
          <a:chOff x="0" y="0"/>
          <a:chExt cx="0" cy="0"/>
        </a:xfrm>
      </p:grpSpPr>
      <p:sp>
        <p:nvSpPr>
          <p:cNvPr id="1152" name="Google Shape;1152;p130"/>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153" name="Google Shape;1153;p130"/>
          <p:cNvPicPr preferRelativeResize="0"/>
          <p:nvPr/>
        </p:nvPicPr>
        <p:blipFill>
          <a:blip r:embed="rId3">
            <a:alphaModFix/>
          </a:blip>
          <a:stretch>
            <a:fillRect/>
          </a:stretch>
        </p:blipFill>
        <p:spPr>
          <a:xfrm>
            <a:off x="4024811" y="4363523"/>
            <a:ext cx="969974" cy="669699"/>
          </a:xfrm>
          <a:prstGeom prst="rect">
            <a:avLst/>
          </a:prstGeom>
          <a:noFill/>
          <a:ln>
            <a:noFill/>
          </a:ln>
        </p:spPr>
      </p:pic>
      <p:sp>
        <p:nvSpPr>
          <p:cNvPr id="1154" name="Google Shape;1154;p130"/>
          <p:cNvSpPr/>
          <p:nvPr/>
        </p:nvSpPr>
        <p:spPr>
          <a:xfrm>
            <a:off x="-8550" y="-13825"/>
            <a:ext cx="9161100" cy="2471400"/>
          </a:xfrm>
          <a:prstGeom prst="rect">
            <a:avLst/>
          </a:prstGeom>
          <a:solidFill>
            <a:srgbClr val="DC7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30"/>
          <p:cNvSpPr txBox="1"/>
          <p:nvPr>
            <p:ph type="ctrTitle"/>
          </p:nvPr>
        </p:nvSpPr>
        <p:spPr>
          <a:xfrm>
            <a:off x="249496" y="-66075"/>
            <a:ext cx="8520600" cy="20526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sv" sz="5500">
                <a:solidFill>
                  <a:schemeClr val="lt1"/>
                </a:solidFill>
              </a:rPr>
              <a:t>Tack för oss!</a:t>
            </a:r>
            <a:endParaRPr sz="5500">
              <a:solidFill>
                <a:schemeClr val="lt1"/>
              </a:solidFill>
            </a:endParaRPr>
          </a:p>
        </p:txBody>
      </p:sp>
      <p:pic>
        <p:nvPicPr>
          <p:cNvPr id="1156" name="Google Shape;1156;p130"/>
          <p:cNvPicPr preferRelativeResize="0"/>
          <p:nvPr/>
        </p:nvPicPr>
        <p:blipFill rotWithShape="1">
          <a:blip r:embed="rId4">
            <a:alphaModFix/>
          </a:blip>
          <a:srcRect b="9697" l="23239" r="23239" t="9689"/>
          <a:stretch/>
        </p:blipFill>
        <p:spPr>
          <a:xfrm>
            <a:off x="4619350" y="2238450"/>
            <a:ext cx="2023200" cy="2030700"/>
          </a:xfrm>
          <a:prstGeom prst="ellipse">
            <a:avLst/>
          </a:prstGeom>
          <a:noFill/>
          <a:ln cap="flat" cmpd="sng" w="76200">
            <a:solidFill>
              <a:srgbClr val="DC7100"/>
            </a:solidFill>
            <a:prstDash val="solid"/>
            <a:round/>
            <a:headEnd len="sm" w="sm" type="none"/>
            <a:tailEnd len="sm" w="sm" type="none"/>
          </a:ln>
        </p:spPr>
      </p:pic>
      <p:sp>
        <p:nvSpPr>
          <p:cNvPr id="1157" name="Google Shape;1157;p130"/>
          <p:cNvSpPr txBox="1"/>
          <p:nvPr>
            <p:ph idx="4294967295" type="title"/>
          </p:nvPr>
        </p:nvSpPr>
        <p:spPr>
          <a:xfrm>
            <a:off x="167550"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Victor Holmström</a:t>
            </a:r>
            <a:endParaRPr sz="2000">
              <a:solidFill>
                <a:srgbClr val="DC7100"/>
              </a:solidFill>
            </a:endParaRPr>
          </a:p>
          <a:p>
            <a:pPr indent="0" lvl="0" marL="0" rtl="0" algn="ctr">
              <a:spcBef>
                <a:spcPts val="0"/>
              </a:spcBef>
              <a:spcAft>
                <a:spcPts val="0"/>
              </a:spcAft>
              <a:buNone/>
            </a:pPr>
            <a:r>
              <a:rPr lang="sv" sz="1300">
                <a:solidFill>
                  <a:schemeClr val="dk2"/>
                </a:solidFill>
              </a:rPr>
              <a:t>Styrelseledamot</a:t>
            </a:r>
            <a:endParaRPr b="1" sz="2000">
              <a:solidFill>
                <a:srgbClr val="DC7100"/>
              </a:solidFill>
              <a:latin typeface="Franklin Gothic"/>
              <a:ea typeface="Franklin Gothic"/>
              <a:cs typeface="Franklin Gothic"/>
              <a:sym typeface="Franklin Gothic"/>
            </a:endParaRPr>
          </a:p>
        </p:txBody>
      </p:sp>
      <p:sp>
        <p:nvSpPr>
          <p:cNvPr id="1158" name="Google Shape;1158;p130"/>
          <p:cNvSpPr txBox="1"/>
          <p:nvPr>
            <p:ph idx="4294967295" type="title"/>
          </p:nvPr>
        </p:nvSpPr>
        <p:spPr>
          <a:xfrm>
            <a:off x="6503575" y="2854600"/>
            <a:ext cx="2170500" cy="614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sv" sz="2000">
                <a:solidFill>
                  <a:srgbClr val="DC7100"/>
                </a:solidFill>
              </a:rPr>
              <a:t>Elsa Berlin</a:t>
            </a:r>
            <a:endParaRPr b="1" sz="2000">
              <a:solidFill>
                <a:srgbClr val="DC7100"/>
              </a:solidFill>
              <a:latin typeface="Franklin Gothic"/>
              <a:ea typeface="Franklin Gothic"/>
              <a:cs typeface="Franklin Gothic"/>
              <a:sym typeface="Franklin Gothic"/>
            </a:endParaRPr>
          </a:p>
          <a:p>
            <a:pPr indent="0" lvl="0" marL="0" rtl="0" algn="ctr">
              <a:spcBef>
                <a:spcPts val="0"/>
              </a:spcBef>
              <a:spcAft>
                <a:spcPts val="0"/>
              </a:spcAft>
              <a:buNone/>
            </a:pPr>
            <a:r>
              <a:rPr lang="sv" sz="1300">
                <a:solidFill>
                  <a:schemeClr val="dk2"/>
                </a:solidFill>
              </a:rPr>
              <a:t>Vice ordförande</a:t>
            </a:r>
            <a:endParaRPr b="1" sz="2000">
              <a:solidFill>
                <a:srgbClr val="DC7100"/>
              </a:solidFill>
              <a:latin typeface="Franklin Gothic"/>
              <a:ea typeface="Franklin Gothic"/>
              <a:cs typeface="Franklin Gothic"/>
              <a:sym typeface="Franklin Gothic"/>
            </a:endParaRPr>
          </a:p>
        </p:txBody>
      </p:sp>
      <p:pic>
        <p:nvPicPr>
          <p:cNvPr id="1159" name="Google Shape;1159;p130"/>
          <p:cNvPicPr preferRelativeResize="0"/>
          <p:nvPr/>
        </p:nvPicPr>
        <p:blipFill rotWithShape="1">
          <a:blip r:embed="rId5">
            <a:alphaModFix/>
          </a:blip>
          <a:srcRect b="0" l="21894" r="21894" t="11221"/>
          <a:stretch/>
        </p:blipFill>
        <p:spPr>
          <a:xfrm>
            <a:off x="2338050" y="2227500"/>
            <a:ext cx="1950300" cy="2052600"/>
          </a:xfrm>
          <a:prstGeom prst="ellipse">
            <a:avLst/>
          </a:prstGeom>
          <a:noFill/>
          <a:ln cap="flat" cmpd="sng" w="76200">
            <a:solidFill>
              <a:srgbClr val="DC7100"/>
            </a:solidFill>
            <a:prstDash val="solid"/>
            <a:round/>
            <a:headEnd len="sm" w="sm" type="none"/>
            <a:tailEnd len="sm" w="sm" type="none"/>
          </a:ln>
        </p:spPr>
      </p:pic>
      <p:pic>
        <p:nvPicPr>
          <p:cNvPr id="1160" name="Google Shape;1160;p130"/>
          <p:cNvPicPr preferRelativeResize="0"/>
          <p:nvPr/>
        </p:nvPicPr>
        <p:blipFill rotWithShape="1">
          <a:blip r:embed="rId6">
            <a:alphaModFix/>
          </a:blip>
          <a:srcRect b="0" l="17456" r="17456" t="0"/>
          <a:stretch/>
        </p:blipFill>
        <p:spPr>
          <a:xfrm>
            <a:off x="2338050" y="2217905"/>
            <a:ext cx="2023200" cy="2071800"/>
          </a:xfrm>
          <a:prstGeom prst="ellipse">
            <a:avLst/>
          </a:prstGeom>
          <a:noFill/>
          <a:ln cap="flat" cmpd="sng" w="76200">
            <a:solidFill>
              <a:srgbClr val="DC7100"/>
            </a:solidFill>
            <a:prstDash val="solid"/>
            <a:round/>
            <a:headEnd len="sm" w="sm" type="none"/>
            <a:tailEnd len="sm" w="sm" type="none"/>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64" name="Shape 1164"/>
        <p:cNvGrpSpPr/>
        <p:nvPr/>
      </p:nvGrpSpPr>
      <p:grpSpPr>
        <a:xfrm>
          <a:off x="0" y="0"/>
          <a:ext cx="0" cy="0"/>
          <a:chOff x="0" y="0"/>
          <a:chExt cx="0" cy="0"/>
        </a:xfrm>
      </p:grpSpPr>
      <p:sp>
        <p:nvSpPr>
          <p:cNvPr id="1165" name="Google Shape;1165;p131"/>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66" name="Google Shape;1166;p131"/>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World café</a:t>
            </a:r>
            <a:endParaRPr b="1" sz="4400">
              <a:solidFill>
                <a:srgbClr val="DC7100"/>
              </a:solidFill>
            </a:endParaRPr>
          </a:p>
        </p:txBody>
      </p:sp>
      <p:pic>
        <p:nvPicPr>
          <p:cNvPr id="1167" name="Google Shape;1167;p131"/>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168" name="Google Shape;1168;p131"/>
          <p:cNvSpPr/>
          <p:nvPr/>
        </p:nvSpPr>
        <p:spPr>
          <a:xfrm>
            <a:off x="824300" y="1414350"/>
            <a:ext cx="2090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31"/>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1170" name="Google Shape;1170;p131"/>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31"/>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172" name="Google Shape;1172;p131"/>
          <p:cNvSpPr txBox="1"/>
          <p:nvPr/>
        </p:nvSpPr>
        <p:spPr>
          <a:xfrm>
            <a:off x="824300" y="1707050"/>
            <a:ext cx="68385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b="1"/>
          </a:p>
        </p:txBody>
      </p:sp>
      <p:sp>
        <p:nvSpPr>
          <p:cNvPr id="1173" name="Google Shape;1173;p131"/>
          <p:cNvSpPr/>
          <p:nvPr/>
        </p:nvSpPr>
        <p:spPr>
          <a:xfrm>
            <a:off x="824300" y="1414350"/>
            <a:ext cx="25203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4" name="Google Shape;1174;p131"/>
          <p:cNvPicPr preferRelativeResize="0"/>
          <p:nvPr/>
        </p:nvPicPr>
        <p:blipFill>
          <a:blip r:embed="rId4">
            <a:alphaModFix/>
          </a:blip>
          <a:stretch>
            <a:fillRect/>
          </a:stretch>
        </p:blipFill>
        <p:spPr>
          <a:xfrm>
            <a:off x="5336900" y="652600"/>
            <a:ext cx="3349201" cy="33492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78" name="Shape 1178"/>
        <p:cNvGrpSpPr/>
        <p:nvPr/>
      </p:nvGrpSpPr>
      <p:grpSpPr>
        <a:xfrm>
          <a:off x="0" y="0"/>
          <a:ext cx="0" cy="0"/>
          <a:chOff x="0" y="0"/>
          <a:chExt cx="0" cy="0"/>
        </a:xfrm>
      </p:grpSpPr>
      <p:sp>
        <p:nvSpPr>
          <p:cNvPr id="1179" name="Google Shape;1179;p132"/>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80" name="Google Shape;1180;p132"/>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World café</a:t>
            </a:r>
            <a:endParaRPr b="1" sz="4400">
              <a:solidFill>
                <a:srgbClr val="DC7100"/>
              </a:solidFill>
            </a:endParaRPr>
          </a:p>
        </p:txBody>
      </p:sp>
      <p:pic>
        <p:nvPicPr>
          <p:cNvPr id="1181" name="Google Shape;1181;p132"/>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182" name="Google Shape;1182;p132"/>
          <p:cNvSpPr/>
          <p:nvPr/>
        </p:nvSpPr>
        <p:spPr>
          <a:xfrm>
            <a:off x="824300" y="1414350"/>
            <a:ext cx="2090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32"/>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1184" name="Google Shape;1184;p132"/>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32"/>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186" name="Google Shape;1186;p132"/>
          <p:cNvSpPr txBox="1"/>
          <p:nvPr/>
        </p:nvSpPr>
        <p:spPr>
          <a:xfrm>
            <a:off x="824300" y="1707050"/>
            <a:ext cx="68385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sv"/>
              <a:t>Tankar och idéer samlas på ett gemensamt papper.</a:t>
            </a:r>
            <a:endParaRPr/>
          </a:p>
          <a:p>
            <a:pPr indent="-317500" lvl="0" marL="457200" rtl="0" algn="l">
              <a:spcBef>
                <a:spcPts val="0"/>
              </a:spcBef>
              <a:spcAft>
                <a:spcPts val="0"/>
              </a:spcAft>
              <a:buSzPts val="1400"/>
              <a:buChar char="●"/>
            </a:pPr>
            <a:r>
              <a:rPr lang="sv"/>
              <a:t>Vid ett antal tillfällen får deltagarna instruktioner om att lämna gruppen och gå in i en ny grupp.</a:t>
            </a:r>
            <a:endParaRPr/>
          </a:p>
          <a:p>
            <a:pPr indent="-317500" lvl="0" marL="457200" rtl="0" algn="l">
              <a:spcBef>
                <a:spcPts val="0"/>
              </a:spcBef>
              <a:spcAft>
                <a:spcPts val="0"/>
              </a:spcAft>
              <a:buSzPts val="1400"/>
              <a:buChar char="●"/>
            </a:pPr>
            <a:r>
              <a:rPr lang="sv"/>
              <a:t>En person stannar kvar som värd för stationen. Värden summerar det föregående samtalets viktigaste insikter för att sedan låta samtalet med den nya frågan ta vid.</a:t>
            </a:r>
            <a:endParaRPr/>
          </a:p>
          <a:p>
            <a:pPr indent="-317500" lvl="0" marL="457200" rtl="0" algn="l">
              <a:spcBef>
                <a:spcPts val="0"/>
              </a:spcBef>
              <a:spcAft>
                <a:spcPts val="0"/>
              </a:spcAft>
              <a:buSzPts val="1400"/>
              <a:buChar char="●"/>
            </a:pPr>
            <a:r>
              <a:rPr lang="sv"/>
              <a:t>Deltagarna som går till de nya stationerna är ambassadörer för det föregående samtalets tankar och idéer.</a:t>
            </a:r>
            <a:endParaRPr/>
          </a:p>
          <a:p>
            <a:pPr indent="-317500" lvl="0" marL="457200" rtl="0" algn="l">
              <a:spcBef>
                <a:spcPts val="0"/>
              </a:spcBef>
              <a:spcAft>
                <a:spcPts val="0"/>
              </a:spcAft>
              <a:buSzPts val="1400"/>
              <a:buChar char="●"/>
            </a:pPr>
            <a:r>
              <a:rPr lang="sv"/>
              <a:t>När alla omgångar är klara stannar deltagarna vid sin station för att gemensamt ”skörda” från samtalet. Om så önskas kan delskördar göras mellan varje omgång. Att skörda innebär att gruppen berättar eller skriver ner vad de gemensamt kommit fram till.</a:t>
            </a:r>
            <a:endParaRPr b="1"/>
          </a:p>
        </p:txBody>
      </p:sp>
      <p:sp>
        <p:nvSpPr>
          <p:cNvPr id="1187" name="Google Shape;1187;p132"/>
          <p:cNvSpPr/>
          <p:nvPr/>
        </p:nvSpPr>
        <p:spPr>
          <a:xfrm>
            <a:off x="824300" y="1414350"/>
            <a:ext cx="25203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191" name="Shape 1191"/>
        <p:cNvGrpSpPr/>
        <p:nvPr/>
      </p:nvGrpSpPr>
      <p:grpSpPr>
        <a:xfrm>
          <a:off x="0" y="0"/>
          <a:ext cx="0" cy="0"/>
          <a:chOff x="0" y="0"/>
          <a:chExt cx="0" cy="0"/>
        </a:xfrm>
      </p:grpSpPr>
      <p:sp>
        <p:nvSpPr>
          <p:cNvPr id="1192" name="Google Shape;1192;p133"/>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93" name="Google Shape;1193;p133"/>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World café</a:t>
            </a:r>
            <a:endParaRPr b="1" sz="4400">
              <a:solidFill>
                <a:srgbClr val="DC7100"/>
              </a:solidFill>
            </a:endParaRPr>
          </a:p>
        </p:txBody>
      </p:sp>
      <p:pic>
        <p:nvPicPr>
          <p:cNvPr id="1194" name="Google Shape;1194;p133"/>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195" name="Google Shape;1195;p133"/>
          <p:cNvSpPr/>
          <p:nvPr/>
        </p:nvSpPr>
        <p:spPr>
          <a:xfrm>
            <a:off x="824300" y="1414350"/>
            <a:ext cx="2090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33"/>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1197" name="Google Shape;1197;p133"/>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33"/>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199" name="Google Shape;1199;p133"/>
          <p:cNvSpPr txBox="1"/>
          <p:nvPr/>
        </p:nvSpPr>
        <p:spPr>
          <a:xfrm>
            <a:off x="824300" y="1707050"/>
            <a:ext cx="68385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sv"/>
              <a:t>Lyssna för att förstå.</a:t>
            </a:r>
            <a:endParaRPr/>
          </a:p>
          <a:p>
            <a:pPr indent="-317500" lvl="0" marL="457200" rtl="0" algn="l">
              <a:spcBef>
                <a:spcPts val="0"/>
              </a:spcBef>
              <a:spcAft>
                <a:spcPts val="0"/>
              </a:spcAft>
              <a:buSzPts val="1400"/>
              <a:buChar char="●"/>
            </a:pPr>
            <a:r>
              <a:rPr lang="sv"/>
              <a:t>Bidra med reflektioner från din erfarenhet.</a:t>
            </a:r>
            <a:endParaRPr/>
          </a:p>
          <a:p>
            <a:pPr indent="-317500" lvl="0" marL="457200" rtl="0" algn="l">
              <a:spcBef>
                <a:spcPts val="0"/>
              </a:spcBef>
              <a:spcAft>
                <a:spcPts val="0"/>
              </a:spcAft>
              <a:buSzPts val="1400"/>
              <a:buChar char="●"/>
            </a:pPr>
            <a:r>
              <a:rPr lang="sv"/>
              <a:t>Var nyfiken och uppmuntra andra att bidra.</a:t>
            </a:r>
            <a:endParaRPr/>
          </a:p>
          <a:p>
            <a:pPr indent="-317500" lvl="0" marL="457200" rtl="0" algn="l">
              <a:spcBef>
                <a:spcPts val="0"/>
              </a:spcBef>
              <a:spcAft>
                <a:spcPts val="0"/>
              </a:spcAft>
              <a:buSzPts val="1400"/>
              <a:buChar char="●"/>
            </a:pPr>
            <a:r>
              <a:rPr lang="sv"/>
              <a:t>Fokusera på det som är av vikt.</a:t>
            </a:r>
            <a:endParaRPr/>
          </a:p>
          <a:p>
            <a:pPr indent="-317500" lvl="0" marL="457200" rtl="0" algn="l">
              <a:spcBef>
                <a:spcPts val="0"/>
              </a:spcBef>
              <a:spcAft>
                <a:spcPts val="0"/>
              </a:spcAft>
              <a:buSzPts val="1400"/>
              <a:buChar char="●"/>
            </a:pPr>
            <a:r>
              <a:rPr lang="sv"/>
              <a:t>Sakta ner samtalet så det finns tid för tanke och reflektion.</a:t>
            </a:r>
            <a:endParaRPr/>
          </a:p>
          <a:p>
            <a:pPr indent="-317500" lvl="0" marL="457200" rtl="0" algn="l">
              <a:spcBef>
                <a:spcPts val="0"/>
              </a:spcBef>
              <a:spcAft>
                <a:spcPts val="0"/>
              </a:spcAft>
              <a:buSzPts val="1400"/>
              <a:buChar char="●"/>
            </a:pPr>
            <a:r>
              <a:rPr lang="sv"/>
              <a:t>Koppla samman idéer och perspektiv.</a:t>
            </a:r>
            <a:endParaRPr/>
          </a:p>
          <a:p>
            <a:pPr indent="-317500" lvl="0" marL="457200" rtl="0" algn="l">
              <a:spcBef>
                <a:spcPts val="0"/>
              </a:spcBef>
              <a:spcAft>
                <a:spcPts val="0"/>
              </a:spcAft>
              <a:buSzPts val="1400"/>
              <a:buChar char="●"/>
            </a:pPr>
            <a:r>
              <a:rPr lang="sv"/>
              <a:t>Sök tillsammans efter mönster och insikter.</a:t>
            </a:r>
            <a:endParaRPr/>
          </a:p>
          <a:p>
            <a:pPr indent="-317500" lvl="0" marL="457200" rtl="0" algn="l">
              <a:spcBef>
                <a:spcPts val="0"/>
              </a:spcBef>
              <a:spcAft>
                <a:spcPts val="0"/>
              </a:spcAft>
              <a:buSzPts val="1400"/>
              <a:buChar char="●"/>
            </a:pPr>
            <a:r>
              <a:rPr lang="sv"/>
              <a:t>Dokumentera – teckna, klottra och skriv på det gemensamma pappret.</a:t>
            </a:r>
            <a:endParaRPr/>
          </a:p>
        </p:txBody>
      </p:sp>
      <p:sp>
        <p:nvSpPr>
          <p:cNvPr id="1200" name="Google Shape;1200;p133"/>
          <p:cNvSpPr/>
          <p:nvPr/>
        </p:nvSpPr>
        <p:spPr>
          <a:xfrm>
            <a:off x="824300" y="1414350"/>
            <a:ext cx="25203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F1"/>
        </a:solidFill>
      </p:bgPr>
    </p:bg>
    <p:spTree>
      <p:nvGrpSpPr>
        <p:cNvPr id="1204" name="Shape 1204"/>
        <p:cNvGrpSpPr/>
        <p:nvPr/>
      </p:nvGrpSpPr>
      <p:grpSpPr>
        <a:xfrm>
          <a:off x="0" y="0"/>
          <a:ext cx="0" cy="0"/>
          <a:chOff x="0" y="0"/>
          <a:chExt cx="0" cy="0"/>
        </a:xfrm>
      </p:grpSpPr>
      <p:sp>
        <p:nvSpPr>
          <p:cNvPr id="1205" name="Google Shape;1205;p134"/>
          <p:cNvSpPr txBox="1"/>
          <p:nvPr/>
        </p:nvSpPr>
        <p:spPr>
          <a:xfrm>
            <a:off x="3677925" y="1454400"/>
            <a:ext cx="44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06" name="Google Shape;1206;p134"/>
          <p:cNvSpPr txBox="1"/>
          <p:nvPr>
            <p:ph idx="1" type="subTitle"/>
          </p:nvPr>
        </p:nvSpPr>
        <p:spPr>
          <a:xfrm>
            <a:off x="726525" y="652600"/>
            <a:ext cx="8520600" cy="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 sz="4400">
                <a:solidFill>
                  <a:srgbClr val="DC7100"/>
                </a:solidFill>
              </a:rPr>
              <a:t>Frågorna</a:t>
            </a:r>
            <a:endParaRPr b="1" sz="4400">
              <a:solidFill>
                <a:srgbClr val="DC7100"/>
              </a:solidFill>
            </a:endParaRPr>
          </a:p>
        </p:txBody>
      </p:sp>
      <p:pic>
        <p:nvPicPr>
          <p:cNvPr id="1207" name="Google Shape;1207;p134"/>
          <p:cNvPicPr preferRelativeResize="0"/>
          <p:nvPr/>
        </p:nvPicPr>
        <p:blipFill>
          <a:blip r:embed="rId3">
            <a:alphaModFix/>
          </a:blip>
          <a:stretch>
            <a:fillRect/>
          </a:stretch>
        </p:blipFill>
        <p:spPr>
          <a:xfrm>
            <a:off x="8086644" y="4403819"/>
            <a:ext cx="969974" cy="669699"/>
          </a:xfrm>
          <a:prstGeom prst="rect">
            <a:avLst/>
          </a:prstGeom>
          <a:noFill/>
          <a:ln>
            <a:noFill/>
          </a:ln>
        </p:spPr>
      </p:pic>
      <p:sp>
        <p:nvSpPr>
          <p:cNvPr id="1208" name="Google Shape;1208;p134"/>
          <p:cNvSpPr/>
          <p:nvPr/>
        </p:nvSpPr>
        <p:spPr>
          <a:xfrm>
            <a:off x="824300" y="1414350"/>
            <a:ext cx="20904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34"/>
          <p:cNvSpPr txBox="1"/>
          <p:nvPr/>
        </p:nvSpPr>
        <p:spPr>
          <a:xfrm>
            <a:off x="726525" y="63650"/>
            <a:ext cx="223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600">
                <a:solidFill>
                  <a:schemeClr val="dk2"/>
                </a:solidFill>
                <a:latin typeface="Franklin Gothic"/>
                <a:ea typeface="Franklin Gothic"/>
                <a:cs typeface="Franklin Gothic"/>
                <a:sym typeface="Franklin Gothic"/>
              </a:rPr>
              <a:t>Projektplan</a:t>
            </a:r>
            <a:endParaRPr b="1" sz="1600">
              <a:latin typeface="Franklin Gothic"/>
              <a:ea typeface="Franklin Gothic"/>
              <a:cs typeface="Franklin Gothic"/>
              <a:sym typeface="Franklin Gothic"/>
            </a:endParaRPr>
          </a:p>
        </p:txBody>
      </p:sp>
      <p:sp>
        <p:nvSpPr>
          <p:cNvPr id="1210" name="Google Shape;1210;p134"/>
          <p:cNvSpPr/>
          <p:nvPr/>
        </p:nvSpPr>
        <p:spPr>
          <a:xfrm>
            <a:off x="375525" y="103702"/>
            <a:ext cx="351000" cy="351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34"/>
          <p:cNvSpPr txBox="1"/>
          <p:nvPr/>
        </p:nvSpPr>
        <p:spPr>
          <a:xfrm>
            <a:off x="392021" y="71450"/>
            <a:ext cx="33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500">
                <a:solidFill>
                  <a:schemeClr val="lt1"/>
                </a:solidFill>
                <a:latin typeface="Franklin Gothic"/>
                <a:ea typeface="Franklin Gothic"/>
                <a:cs typeface="Franklin Gothic"/>
                <a:sym typeface="Franklin Gothic"/>
              </a:rPr>
              <a:t>2</a:t>
            </a:r>
            <a:endParaRPr b="1" sz="1500">
              <a:solidFill>
                <a:schemeClr val="lt1"/>
              </a:solidFill>
              <a:latin typeface="Franklin Gothic"/>
              <a:ea typeface="Franklin Gothic"/>
              <a:cs typeface="Franklin Gothic"/>
              <a:sym typeface="Franklin Gothic"/>
            </a:endParaRPr>
          </a:p>
        </p:txBody>
      </p:sp>
      <p:sp>
        <p:nvSpPr>
          <p:cNvPr id="1212" name="Google Shape;1212;p134"/>
          <p:cNvSpPr txBox="1"/>
          <p:nvPr/>
        </p:nvSpPr>
        <p:spPr>
          <a:xfrm>
            <a:off x="824300" y="1707050"/>
            <a:ext cx="68385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latin typeface="Franklin Gothic"/>
                <a:ea typeface="Franklin Gothic"/>
                <a:cs typeface="Franklin Gothic"/>
                <a:sym typeface="Franklin Gothic"/>
              </a:rPr>
              <a:t>Bord 1</a:t>
            </a:r>
            <a:endParaRPr b="1">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Hur vill ni att SFS stöttar er i ert studentpolitiska arbete? Exempel: remissvar, debattartiklar m.m.</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Hur vill ni att SFS ska stötta er i ert organisatoriska arbete? Exempel: utbildningar, kunskapsutbyte, resursbank m.m.</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Bord 2</a:t>
            </a:r>
            <a:endParaRPr b="1">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Vad får ni ut av ditt medlemskap i SFS och vad mer vill du se? 	</a:t>
            </a:r>
            <a:br>
              <a:rPr lang="sv">
                <a:latin typeface="Franklin Gothic"/>
                <a:ea typeface="Franklin Gothic"/>
                <a:cs typeface="Franklin Gothic"/>
                <a:sym typeface="Franklin Gothic"/>
              </a:rPr>
            </a:br>
            <a:r>
              <a:rPr lang="sv">
                <a:latin typeface="Franklin Gothic"/>
                <a:ea typeface="Franklin Gothic"/>
                <a:cs typeface="Franklin Gothic"/>
                <a:sym typeface="Franklin Gothic"/>
              </a:rPr>
              <a:t>Exempel: nätverk, omvärldsbevakning, kompetensutveckling m.m</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Vilken typ av stöd kan SFS ge er kring medlemsrekrytering och rekrytering förtroendevalda? Exempelvis: material, utbildning m.m.</a:t>
            </a:r>
            <a:endParaRPr>
              <a:latin typeface="Franklin Gothic"/>
              <a:ea typeface="Franklin Gothic"/>
              <a:cs typeface="Franklin Gothic"/>
              <a:sym typeface="Franklin Gothic"/>
            </a:endParaRPr>
          </a:p>
          <a:p>
            <a:pPr indent="0" lvl="0" marL="0" rtl="0" algn="l">
              <a:spcBef>
                <a:spcPts val="0"/>
              </a:spcBef>
              <a:spcAft>
                <a:spcPts val="0"/>
              </a:spcAft>
              <a:buNone/>
            </a:pPr>
            <a:r>
              <a:rPr b="1" lang="sv">
                <a:latin typeface="Franklin Gothic"/>
                <a:ea typeface="Franklin Gothic"/>
                <a:cs typeface="Franklin Gothic"/>
                <a:sym typeface="Franklin Gothic"/>
              </a:rPr>
              <a:t>Bord 3</a:t>
            </a:r>
            <a:endParaRPr b="1">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Hur kan SFS bli bättre och tydligare i sin kommunikation? Exempelvis: fokusera på vissa sociala kanaler, nyhetsbrev m.m.</a:t>
            </a:r>
            <a:endParaRPr>
              <a:latin typeface="Franklin Gothic"/>
              <a:ea typeface="Franklin Gothic"/>
              <a:cs typeface="Franklin Gothic"/>
              <a:sym typeface="Franklin Gothic"/>
            </a:endParaRPr>
          </a:p>
          <a:p>
            <a:pPr indent="-317500" lvl="0" marL="457200" rtl="0" algn="l">
              <a:spcBef>
                <a:spcPts val="0"/>
              </a:spcBef>
              <a:spcAft>
                <a:spcPts val="0"/>
              </a:spcAft>
              <a:buSzPts val="1400"/>
              <a:buFont typeface="Franklin Gothic"/>
              <a:buChar char="●"/>
            </a:pPr>
            <a:r>
              <a:rPr lang="sv">
                <a:latin typeface="Franklin Gothic"/>
                <a:ea typeface="Franklin Gothic"/>
                <a:cs typeface="Franklin Gothic"/>
                <a:sym typeface="Franklin Gothic"/>
              </a:rPr>
              <a:t>Vilka utmaningar står era kårer inför på lång sikt? Exempelvis: internationalisering, relationen till lärosätet, engagemang m.m.</a:t>
            </a:r>
            <a:endParaRPr>
              <a:latin typeface="Franklin Gothic"/>
              <a:ea typeface="Franklin Gothic"/>
              <a:cs typeface="Franklin Gothic"/>
              <a:sym typeface="Franklin Gothic"/>
            </a:endParaRPr>
          </a:p>
          <a:p>
            <a:pPr indent="0" lvl="0" marL="457200" rtl="0" algn="l">
              <a:spcBef>
                <a:spcPts val="0"/>
              </a:spcBef>
              <a:spcAft>
                <a:spcPts val="0"/>
              </a:spcAft>
              <a:buNone/>
            </a:pPr>
            <a:r>
              <a:t/>
            </a:r>
            <a:endParaRPr b="1">
              <a:latin typeface="Franklin Gothic"/>
              <a:ea typeface="Franklin Gothic"/>
              <a:cs typeface="Franklin Gothic"/>
              <a:sym typeface="Franklin Gothic"/>
            </a:endParaRPr>
          </a:p>
          <a:p>
            <a:pPr indent="0" lvl="0" marL="0" rtl="0" algn="l">
              <a:spcBef>
                <a:spcPts val="0"/>
              </a:spcBef>
              <a:spcAft>
                <a:spcPts val="0"/>
              </a:spcAft>
              <a:buNone/>
            </a:pPr>
            <a:r>
              <a:t/>
            </a:r>
            <a:endParaRPr b="1">
              <a:latin typeface="Franklin Gothic"/>
              <a:ea typeface="Franklin Gothic"/>
              <a:cs typeface="Franklin Gothic"/>
              <a:sym typeface="Franklin Gothic"/>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latin typeface="Franklin Gothic"/>
              <a:ea typeface="Franklin Gothic"/>
              <a:cs typeface="Franklin Gothic"/>
              <a:sym typeface="Franklin Gothic"/>
            </a:endParaRPr>
          </a:p>
          <a:p>
            <a:pPr indent="0" lvl="0" marL="457200" rtl="0" algn="l">
              <a:spcBef>
                <a:spcPts val="0"/>
              </a:spcBef>
              <a:spcAft>
                <a:spcPts val="0"/>
              </a:spcAft>
              <a:buNone/>
            </a:pPr>
            <a:r>
              <a:t/>
            </a:r>
            <a:endParaRPr sz="2000">
              <a:latin typeface="Franklin Gothic"/>
              <a:ea typeface="Franklin Gothic"/>
              <a:cs typeface="Franklin Gothic"/>
              <a:sym typeface="Franklin Gothic"/>
            </a:endParaRPr>
          </a:p>
        </p:txBody>
      </p:sp>
      <p:sp>
        <p:nvSpPr>
          <p:cNvPr id="1213" name="Google Shape;1213;p134"/>
          <p:cNvSpPr/>
          <p:nvPr/>
        </p:nvSpPr>
        <p:spPr>
          <a:xfrm>
            <a:off x="824300" y="1414350"/>
            <a:ext cx="2189700" cy="85500"/>
          </a:xfrm>
          <a:prstGeom prst="rect">
            <a:avLst/>
          </a:prstGeom>
          <a:solidFill>
            <a:schemeClr val="dk1"/>
          </a:solidFill>
          <a:ln cap="flat" cmpd="sng" w="9525">
            <a:solidFill>
              <a:srgbClr val="DC71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DC7100"/>
      </a:dk1>
      <a:lt1>
        <a:srgbClr val="FFFFFF"/>
      </a:lt1>
      <a:dk2>
        <a:srgbClr val="000000"/>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DC7100"/>
      </a:dk1>
      <a:lt1>
        <a:srgbClr val="FFFFFF"/>
      </a:lt1>
      <a:dk2>
        <a:srgbClr val="000000"/>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